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4" r:id="rId9"/>
    <p:sldId id="263" r:id="rId10"/>
    <p:sldId id="266" r:id="rId11"/>
    <p:sldId id="268" r:id="rId12"/>
    <p:sldId id="267" r:id="rId13"/>
    <p:sldId id="265" r:id="rId14"/>
    <p:sldId id="271" r:id="rId15"/>
    <p:sldId id="272" r:id="rId16"/>
    <p:sldId id="270" r:id="rId17"/>
    <p:sldId id="269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4825"/>
    <a:srgbClr val="5B371C"/>
    <a:srgbClr val="1D71B8"/>
    <a:srgbClr val="F9B233"/>
    <a:srgbClr val="5BC5F2"/>
    <a:srgbClr val="04B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32" y="-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0EF1A0-44C5-459E-A197-80C569DC3BA2}" type="datetimeFigureOut">
              <a:rPr lang="lv-LV"/>
              <a:pPr>
                <a:defRPr/>
              </a:pPr>
              <a:t>24/08/15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7BE5832-E20D-4253-84AE-B155F6B1CEC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7106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4.emf"/><Relationship Id="rId9" Type="http://schemas.openxmlformats.org/officeDocument/2006/relationships/image" Target="../media/image2.emf"/><Relationship Id="rId10" Type="http://schemas.openxmlformats.org/officeDocument/2006/relationships/hyperlink" Target="http://ekosistemas.daba.gov.lv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iede_1200.jpg"/>
          <p:cNvPicPr>
            <a:picLocks noChangeAspect="1"/>
          </p:cNvPicPr>
          <p:nvPr userDrawn="1"/>
        </p:nvPicPr>
        <p:blipFill>
          <a:blip r:embed="rId2" cstate="print"/>
          <a:srcRect l="10267" r="2948"/>
          <a:stretch>
            <a:fillRect/>
          </a:stretch>
        </p:blipFill>
        <p:spPr>
          <a:xfrm>
            <a:off x="0" y="0"/>
            <a:ext cx="3347864" cy="51435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75906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2139702"/>
            <a:ext cx="5108104" cy="1512168"/>
          </a:xfrm>
        </p:spPr>
        <p:txBody>
          <a:bodyPr/>
          <a:lstStyle>
            <a:lvl1pPr algn="r">
              <a:lnSpc>
                <a:spcPct val="85000"/>
              </a:lnSpc>
              <a:defRPr sz="5400" b="1">
                <a:solidFill>
                  <a:srgbClr val="5B37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5916" y="4011910"/>
            <a:ext cx="5140660" cy="576064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1D71B8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 dirty="0"/>
          </a:p>
        </p:txBody>
      </p:sp>
      <p:pic>
        <p:nvPicPr>
          <p:cNvPr id="10" name="Picture 3" descr="life_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371950"/>
            <a:ext cx="864096" cy="6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8238" y="268288"/>
            <a:ext cx="13192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60" y="206375"/>
            <a:ext cx="734481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1200150"/>
            <a:ext cx="7344816" cy="339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240" y="4767994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A064A-18AA-490C-A2D0-1B8CA8378A7B}" type="slidenum">
              <a:rPr lang="lv-LV"/>
              <a:pPr>
                <a:defRPr/>
              </a:pPr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56700" cy="5146675"/>
            <a:chOff x="0" y="0"/>
            <a:chExt cx="9156700" cy="5146675"/>
          </a:xfrm>
        </p:grpSpPr>
        <p:pic>
          <p:nvPicPr>
            <p:cNvPr id="8" name="Picture 6" descr="JURA_PPT_72.jpg"/>
            <p:cNvPicPr>
              <a:picLocks noChangeAspect="1"/>
            </p:cNvPicPr>
            <p:nvPr/>
          </p:nvPicPr>
          <p:blipFill>
            <a:blip r:embed="rId2" cstate="print"/>
            <a:srcRect l="-8" t="2" r="259" b="25189"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3" cstate="print"/>
            <a:srcRect l="1241" b="18120"/>
            <a:stretch>
              <a:fillRect/>
            </a:stretch>
          </p:blipFill>
          <p:spPr bwMode="auto">
            <a:xfrm>
              <a:off x="0" y="2209800"/>
              <a:ext cx="9156700" cy="29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12088" y="3616325"/>
              <a:ext cx="95885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90454"/>
            <a:ext cx="7020780" cy="1021556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2765313"/>
            <a:ext cx="702078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B371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872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C0E49-D552-4945-ADF2-C3A8E2F4773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1661" y="1070310"/>
            <a:ext cx="3456383" cy="294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070310"/>
            <a:ext cx="3708412" cy="294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C90F-BD65-4DF9-9313-194A2D940949}" type="slidenum">
              <a:rPr lang="lv-LV"/>
              <a:pPr>
                <a:defRPr/>
              </a:pPr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17E24-5EEF-4FC4-8CA5-983F3C4BC6A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21E6-E185-49DE-8CB1-5B5B32ED76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7064188" cy="42505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7064188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7064188" cy="603647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F11EB-F0E1-4C1C-A7A7-ECE6B0C2DC3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21E6-E185-49DE-8CB1-5B5B32ED76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17" name="Picture 26" descr="JURA_PPT_72.jpg"/>
          <p:cNvPicPr>
            <a:picLocks noChangeAspect="1"/>
          </p:cNvPicPr>
          <p:nvPr userDrawn="1"/>
        </p:nvPicPr>
        <p:blipFill>
          <a:blip r:embed="rId2" cstate="print"/>
          <a:srcRect l="8917" r="41216"/>
          <a:stretch>
            <a:fillRect/>
          </a:stretch>
        </p:blipFill>
        <p:spPr bwMode="auto">
          <a:xfrm>
            <a:off x="0" y="0"/>
            <a:ext cx="34194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 userDrawn="1"/>
        </p:nvSpPr>
        <p:spPr bwMode="auto">
          <a:xfrm>
            <a:off x="3708400" y="963613"/>
            <a:ext cx="52197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Projektu īsteno:</a:t>
            </a:r>
            <a:endParaRPr lang="en-US" sz="3000">
              <a:solidFill>
                <a:srgbClr val="1D71B8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hangingPunct="0"/>
            <a:endParaRPr lang="lv-LV" sz="3000">
              <a:solidFill>
                <a:srgbClr val="1D71B8"/>
              </a:solidFill>
              <a:latin typeface="Arial" pitchFamily="34" charset="0"/>
            </a:endParaRPr>
          </a:p>
          <a:p>
            <a:pPr eaLnBrk="0" hangingPunct="0"/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		</a:t>
            </a:r>
            <a:br>
              <a:rPr lang="lv-LV" sz="3000">
                <a:solidFill>
                  <a:srgbClr val="1D71B8"/>
                </a:solidFill>
                <a:latin typeface="Arial" pitchFamily="34" charset="0"/>
              </a:rPr>
            </a:br>
            <a:endParaRPr lang="lv-LV" sz="3000">
              <a:solidFill>
                <a:srgbClr val="1D71B8"/>
              </a:solidFill>
              <a:latin typeface="Arial" pitchFamily="34" charset="0"/>
            </a:endParaRPr>
          </a:p>
          <a:p>
            <a:pPr eaLnBrk="0" hangingPunct="0"/>
            <a:r>
              <a:rPr lang="lv-LV" sz="3000">
                <a:solidFill>
                  <a:srgbClr val="1D71B8"/>
                </a:solidFill>
                <a:latin typeface="Arial" pitchFamily="34" charset="0"/>
              </a:rPr>
              <a:t>Projektu līdzfinansē:</a:t>
            </a:r>
            <a:endParaRPr lang="en-US" sz="3000">
              <a:solidFill>
                <a:srgbClr val="1D71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3671888" y="123825"/>
            <a:ext cx="5014912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4400" b="1" dirty="0">
                <a:solidFill>
                  <a:srgbClr val="5B371C"/>
                </a:solidFill>
                <a:latin typeface="+mj-lt"/>
                <a:ea typeface="+mj-ea"/>
                <a:cs typeface="+mj-cs"/>
              </a:rPr>
              <a:t>Partneri</a:t>
            </a:r>
          </a:p>
        </p:txBody>
      </p:sp>
      <p:pic>
        <p:nvPicPr>
          <p:cNvPr id="22" name="Picture 18" descr="life_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3435350"/>
            <a:ext cx="8318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9" descr="lvaf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550" y="3435350"/>
            <a:ext cx="146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 descr="Gerbonis160_120www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641475"/>
            <a:ext cx="8080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 descr="Baltijas Krasti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8638" y="1714500"/>
            <a:ext cx="19065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DAP_zime_ar_gerboni_PILNKR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6350" y="1568450"/>
            <a:ext cx="75247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5938" y="195263"/>
            <a:ext cx="8159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95738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 userDrawn="1"/>
        </p:nvSpPr>
        <p:spPr>
          <a:xfrm>
            <a:off x="3433763" y="4876006"/>
            <a:ext cx="4990665" cy="26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TextBox 17"/>
          <p:cNvSpPr txBox="1">
            <a:spLocks noChangeArrowheads="1"/>
          </p:cNvSpPr>
          <p:nvPr userDrawn="1"/>
        </p:nvSpPr>
        <p:spPr bwMode="auto">
          <a:xfrm>
            <a:off x="3743325" y="4692650"/>
            <a:ext cx="478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1000" dirty="0">
                <a:solidFill>
                  <a:srgbClr val="774825"/>
                </a:solidFill>
              </a:rPr>
              <a:t>VAIRĀK INFORMĀCIJAS PAR PROJEKTU: </a:t>
            </a:r>
            <a:br>
              <a:rPr lang="lv-LV" sz="1000" dirty="0">
                <a:solidFill>
                  <a:srgbClr val="774825"/>
                </a:solidFill>
              </a:rPr>
            </a:br>
            <a:r>
              <a:rPr lang="lv-LV" sz="1000" u="sng" dirty="0">
                <a:solidFill>
                  <a:srgbClr val="774825"/>
                </a:solidFill>
                <a:hlinkClick r:id="rId10"/>
              </a:rPr>
              <a:t>http://ekosistemas.daba.gov.lv</a:t>
            </a:r>
            <a:r>
              <a:rPr lang="lv-LV" sz="1000" u="sng" dirty="0">
                <a:solidFill>
                  <a:srgbClr val="774825"/>
                </a:solidFill>
              </a:rPr>
              <a:t>, </a:t>
            </a:r>
            <a:r>
              <a:rPr lang="lv-LV" sz="1000" dirty="0">
                <a:solidFill>
                  <a:srgbClr val="774825"/>
                </a:solidFill>
              </a:rPr>
              <a:t>Twitter: @EkosistemasLv, Facebook.com/ekosistēmas</a:t>
            </a:r>
            <a:endParaRPr lang="lv-LV" sz="1000" dirty="0">
              <a:solidFill>
                <a:srgbClr val="77482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riede_1200.jpg"/>
          <p:cNvPicPr>
            <a:picLocks noChangeAspect="1"/>
          </p:cNvPicPr>
          <p:nvPr userDrawn="1"/>
        </p:nvPicPr>
        <p:blipFill>
          <a:blip r:embed="rId2" cstate="print"/>
          <a:srcRect l="10267" r="2948"/>
          <a:stretch>
            <a:fillRect/>
          </a:stretch>
        </p:blipFill>
        <p:spPr>
          <a:xfrm>
            <a:off x="0" y="0"/>
            <a:ext cx="3347864" cy="5143500"/>
          </a:xfrm>
          <a:prstGeom prst="rect">
            <a:avLst/>
          </a:prstGeom>
        </p:spPr>
      </p:pic>
      <p:grpSp>
        <p:nvGrpSpPr>
          <p:cNvPr id="14" name="Group 15"/>
          <p:cNvGrpSpPr>
            <a:grpSpLocks/>
          </p:cNvGrpSpPr>
          <p:nvPr userDrawn="1"/>
        </p:nvGrpSpPr>
        <p:grpSpPr bwMode="auto">
          <a:xfrm>
            <a:off x="6768913" y="1779588"/>
            <a:ext cx="2087563" cy="430212"/>
            <a:chOff x="4103948" y="3075806"/>
            <a:chExt cx="4028616" cy="829557"/>
          </a:xfrm>
        </p:grpSpPr>
        <p:pic>
          <p:nvPicPr>
            <p:cNvPr id="15" name="Picture 7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3948" y="3219822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4932040" y="3507854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0132" y="3182353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3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6624228" y="3470385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 descr="peda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2320" y="3075806"/>
              <a:ext cx="680244" cy="39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5906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879562"/>
            <a:ext cx="5292588" cy="1512168"/>
          </a:xfrm>
        </p:spPr>
        <p:txBody>
          <a:bodyPr/>
          <a:lstStyle>
            <a:lvl1pPr algn="l">
              <a:lnSpc>
                <a:spcPct val="85000"/>
              </a:lnSpc>
              <a:defRPr sz="5400" b="1">
                <a:solidFill>
                  <a:srgbClr val="5B37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2060" y="2859782"/>
            <a:ext cx="3844516" cy="1728192"/>
          </a:xfrm>
        </p:spPr>
        <p:txBody>
          <a:bodyPr/>
          <a:lstStyle>
            <a:lvl1pPr marL="0" indent="0" algn="l">
              <a:buNone/>
              <a:defRPr sz="1200">
                <a:solidFill>
                  <a:srgbClr val="1D71B8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C885C-3E6B-43A9-A7C8-E8E60C40B26D}" type="slidenum">
              <a:rPr lang="lv-LV" smtClean="0"/>
              <a:pPr>
                <a:defRPr/>
              </a:pPr>
              <a:t>‹#›</a:t>
            </a:fld>
            <a:endParaRPr lang="lv-LV" dirty="0"/>
          </a:p>
        </p:txBody>
      </p:sp>
      <p:pic>
        <p:nvPicPr>
          <p:cNvPr id="22" name="Picture 3" descr="life_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371950"/>
            <a:ext cx="864096" cy="6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emf"/><Relationship Id="rId13" Type="http://schemas.openxmlformats.org/officeDocument/2006/relationships/image" Target="../media/image3.png"/><Relationship Id="rId1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riede_1200.jpg"/>
          <p:cNvPicPr>
            <a:picLocks noChangeAspect="1"/>
          </p:cNvPicPr>
          <p:nvPr/>
        </p:nvPicPr>
        <p:blipFill>
          <a:blip r:embed="rId11" cstate="print"/>
          <a:srcRect l="40133" r="25334"/>
          <a:stretch>
            <a:fillRect/>
          </a:stretch>
        </p:blipFill>
        <p:spPr>
          <a:xfrm>
            <a:off x="0" y="0"/>
            <a:ext cx="1332148" cy="5143500"/>
          </a:xfrm>
          <a:prstGeom prst="rect">
            <a:avLst/>
          </a:prstGeom>
        </p:spPr>
      </p:pic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11660" y="206375"/>
            <a:ext cx="734481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lv-LV" dirty="0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47664" y="1200150"/>
            <a:ext cx="730881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lv-LV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88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52730D-8248-42EE-B800-DE13D1C2A9E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011910"/>
            <a:ext cx="9144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life_logo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9000" y="4356100"/>
            <a:ext cx="5762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75657" y="4809963"/>
            <a:ext cx="7056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LIFE13 ENV/LV/000839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projekts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 LIFE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Ekosistēmu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pakalpojumi</a:t>
            </a:r>
            <a:r>
              <a:rPr lang="en-US" sz="1000" dirty="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/ LIFE </a:t>
            </a:r>
            <a:r>
              <a:rPr lang="en-US" sz="1000" smtClean="0">
                <a:solidFill>
                  <a:srgbClr val="774825"/>
                </a:solidFill>
                <a:latin typeface="Arial" pitchFamily="34" charset="0"/>
                <a:cs typeface="Arial" pitchFamily="34" charset="0"/>
              </a:rPr>
              <a:t>EcosystemServices</a:t>
            </a:r>
            <a:endParaRPr lang="lv-LV" sz="1000" dirty="0">
              <a:solidFill>
                <a:srgbClr val="77482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158750"/>
            <a:ext cx="9588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60" r:id="rId8"/>
    <p:sldLayoutId id="2147483659" r:id="rId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5B371C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None/>
        <a:defRPr sz="3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rgbClr val="1D71B8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–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D71B8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635646"/>
            <a:ext cx="5544616" cy="2232248"/>
          </a:xfrm>
        </p:spPr>
        <p:txBody>
          <a:bodyPr/>
          <a:lstStyle/>
          <a:p>
            <a:pPr algn="l"/>
            <a:r>
              <a:rPr lang="en-US" sz="4000" dirty="0" err="1"/>
              <a:t>Aktuālās</a:t>
            </a:r>
            <a:r>
              <a:rPr lang="en-US" sz="4000" dirty="0"/>
              <a:t> </a:t>
            </a:r>
            <a:r>
              <a:rPr lang="en-US" sz="4000" dirty="0" err="1"/>
              <a:t>tendences</a:t>
            </a:r>
            <a:r>
              <a:rPr lang="en-US" sz="4000" dirty="0"/>
              <a:t> </a:t>
            </a:r>
            <a:r>
              <a:rPr lang="en-US" sz="4000" dirty="0" err="1"/>
              <a:t>ekosistēmu</a:t>
            </a:r>
            <a:r>
              <a:rPr lang="en-US" sz="4000" dirty="0"/>
              <a:t> </a:t>
            </a:r>
            <a:r>
              <a:rPr lang="en-US" sz="4000" dirty="0" err="1"/>
              <a:t>pakalpojumu</a:t>
            </a:r>
            <a:r>
              <a:rPr lang="en-US" sz="4000" dirty="0"/>
              <a:t> </a:t>
            </a:r>
            <a:r>
              <a:rPr lang="en-US" sz="4000" dirty="0" err="1"/>
              <a:t>novērtēšanas</a:t>
            </a:r>
            <a:r>
              <a:rPr lang="en-US" sz="4000" dirty="0"/>
              <a:t> </a:t>
            </a:r>
            <a:r>
              <a:rPr lang="en-US" sz="4000" dirty="0" err="1"/>
              <a:t>joma</a:t>
            </a:r>
            <a:r>
              <a:rPr lang="en-US" sz="4000" dirty="0"/>
              <a:t>̄ </a:t>
            </a:r>
            <a:r>
              <a:rPr lang="en-US" sz="4000" dirty="0" err="1"/>
              <a:t>pasaule</a:t>
            </a:r>
            <a:r>
              <a:rPr lang="en-US" sz="4000" dirty="0"/>
              <a:t>̄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5916" y="3795886"/>
            <a:ext cx="5140660" cy="576064"/>
          </a:xfrm>
        </p:spPr>
        <p:txBody>
          <a:bodyPr/>
          <a:lstStyle/>
          <a:p>
            <a:r>
              <a:rPr lang="en-US" dirty="0" err="1" smtClean="0"/>
              <a:t>Biedr</a:t>
            </a:r>
            <a:r>
              <a:rPr lang="en-US" dirty="0" err="1" smtClean="0"/>
              <a:t>ība</a:t>
            </a:r>
            <a:r>
              <a:rPr lang="en-US" dirty="0" smtClean="0"/>
              <a:t> </a:t>
            </a:r>
            <a:r>
              <a:rPr lang="en-US" dirty="0" err="1" smtClean="0"/>
              <a:t>Baltijas</a:t>
            </a:r>
            <a:r>
              <a:rPr lang="en-US" dirty="0" smtClean="0"/>
              <a:t> </a:t>
            </a:r>
            <a:r>
              <a:rPr lang="en-US" dirty="0" err="1" smtClean="0"/>
              <a:t>Krasti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Dr.oec</a:t>
            </a:r>
            <a:r>
              <a:rPr lang="en-US" dirty="0" smtClean="0"/>
              <a:t>. </a:t>
            </a:r>
            <a:r>
              <a:rPr lang="en-US" dirty="0" err="1" smtClean="0"/>
              <a:t>L</a:t>
            </a:r>
            <a:r>
              <a:rPr lang="en-US" dirty="0" err="1" smtClean="0"/>
              <a:t>īga</a:t>
            </a:r>
            <a:r>
              <a:rPr lang="en-US" dirty="0" smtClean="0"/>
              <a:t> </a:t>
            </a:r>
            <a:r>
              <a:rPr lang="en-US" dirty="0" err="1" smtClean="0"/>
              <a:t>Brūniņa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pPr>
              <a:defRPr/>
            </a:pPr>
            <a:endParaRPr lang="lv-LV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Ekonomika</a:t>
            </a:r>
            <a:r>
              <a:rPr lang="en-US" sz="4000" dirty="0" smtClean="0"/>
              <a:t>, </a:t>
            </a:r>
            <a:r>
              <a:rPr lang="en-US" sz="4000" dirty="0" err="1" smtClean="0"/>
              <a:t>izaugsme</a:t>
            </a:r>
            <a:r>
              <a:rPr lang="en-US" sz="4000" dirty="0" smtClean="0"/>
              <a:t> un </a:t>
            </a:r>
            <a:r>
              <a:rPr lang="en-US" sz="4000" dirty="0" err="1" smtClean="0"/>
              <a:t>finanses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17E24-5EEF-4FC4-8CA5-983F3C4BC6A1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  <p:sp>
        <p:nvSpPr>
          <p:cNvPr id="4" name="TextBox 3"/>
          <p:cNvSpPr txBox="1"/>
          <p:nvPr/>
        </p:nvSpPr>
        <p:spPr>
          <a:xfrm>
            <a:off x="1619672" y="1275606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1D71B8"/>
                </a:solidFill>
              </a:rPr>
              <a:t>Elast</a:t>
            </a:r>
            <a:r>
              <a:rPr lang="en-US" sz="2400" dirty="0" err="1" smtClean="0">
                <a:solidFill>
                  <a:srgbClr val="1D71B8"/>
                </a:solidFill>
              </a:rPr>
              <a:t>īgums</a:t>
            </a:r>
            <a:r>
              <a:rPr lang="en-US" sz="2400" dirty="0" smtClean="0">
                <a:solidFill>
                  <a:srgbClr val="1D71B8"/>
                </a:solidFill>
              </a:rPr>
              <a:t> (</a:t>
            </a:r>
            <a:r>
              <a:rPr lang="en-US" sz="2400" dirty="0" err="1" smtClean="0">
                <a:solidFill>
                  <a:srgbClr val="1D71B8"/>
                </a:solidFill>
              </a:rPr>
              <a:t>brīvā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izvēle</a:t>
            </a:r>
            <a:r>
              <a:rPr lang="en-US" sz="2400" dirty="0" smtClean="0">
                <a:solidFill>
                  <a:srgbClr val="1D71B8"/>
                </a:solidFill>
              </a:rPr>
              <a:t>) </a:t>
            </a:r>
            <a:r>
              <a:rPr lang="en-US" sz="2400" dirty="0" err="1" smtClean="0">
                <a:solidFill>
                  <a:srgbClr val="1D71B8"/>
                </a:solidFill>
              </a:rPr>
              <a:t>veicina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inovāciju</a:t>
            </a:r>
            <a:r>
              <a:rPr lang="en-US" sz="2400" dirty="0" smtClean="0">
                <a:solidFill>
                  <a:srgbClr val="1D71B8"/>
                </a:solidFill>
              </a:rPr>
              <a:t>, </a:t>
            </a:r>
            <a:r>
              <a:rPr lang="en-US" sz="2400" dirty="0" err="1" smtClean="0">
                <a:solidFill>
                  <a:srgbClr val="1D71B8"/>
                </a:solidFill>
              </a:rPr>
              <a:t>kas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bieži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izraisa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negatīvas</a:t>
            </a:r>
            <a:r>
              <a:rPr lang="en-US" sz="2400" dirty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sekas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makrolīmenī</a:t>
            </a:r>
            <a:r>
              <a:rPr lang="en-US" sz="2400" dirty="0" smtClean="0">
                <a:solidFill>
                  <a:srgbClr val="1D71B8"/>
                </a:solidFill>
              </a:rPr>
              <a:t>:</a:t>
            </a:r>
            <a:endParaRPr lang="en-US" sz="2400" dirty="0" smtClean="0"/>
          </a:p>
          <a:p>
            <a:r>
              <a:rPr lang="en-US" sz="2400" i="1" dirty="0" smtClean="0"/>
              <a:t>(</a:t>
            </a:r>
            <a:r>
              <a:rPr lang="en-US" sz="2400" i="1" dirty="0" err="1" smtClean="0"/>
              <a:t>precīzāk</a:t>
            </a:r>
            <a:r>
              <a:rPr lang="en-US" sz="2400" i="1" dirty="0" smtClean="0"/>
              <a:t> – </a:t>
            </a:r>
            <a:r>
              <a:rPr lang="en-US" sz="2400" i="1" dirty="0" err="1" smtClean="0"/>
              <a:t>īstermiņā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veicinātai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efektivitātei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mikrolīmenī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kā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sekas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parasti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tiek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novērota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arī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makro-sistēmas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nestabilitāte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kas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spēj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pakļaut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briesmām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efektivitāti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ilgākā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laika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periodā</a:t>
            </a:r>
            <a:r>
              <a:rPr lang="en-US" sz="2400" i="1" dirty="0" smtClean="0"/>
              <a:t>.)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1D71B8"/>
                </a:solidFill>
              </a:rPr>
              <a:t>Finanses</a:t>
            </a:r>
            <a:r>
              <a:rPr lang="en-US" sz="2400" dirty="0" smtClean="0">
                <a:solidFill>
                  <a:srgbClr val="1D71B8"/>
                </a:solidFill>
              </a:rPr>
              <a:t> (</a:t>
            </a:r>
            <a:r>
              <a:rPr lang="en-US" sz="2400" dirty="0" err="1" smtClean="0">
                <a:solidFill>
                  <a:srgbClr val="1D71B8"/>
                </a:solidFill>
              </a:rPr>
              <a:t>nauda</a:t>
            </a:r>
            <a:r>
              <a:rPr lang="en-US" sz="2400" dirty="0" smtClean="0">
                <a:solidFill>
                  <a:srgbClr val="1D71B8"/>
                </a:solidFill>
              </a:rPr>
              <a:t>) </a:t>
            </a:r>
            <a:r>
              <a:rPr lang="en-US" sz="2400" dirty="0" err="1" smtClean="0">
                <a:solidFill>
                  <a:srgbClr val="1D71B8"/>
                </a:solidFill>
              </a:rPr>
              <a:t>rada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>
                <a:solidFill>
                  <a:srgbClr val="1D71B8"/>
                </a:solidFill>
              </a:rPr>
              <a:t>n</a:t>
            </a:r>
            <a:r>
              <a:rPr lang="en-US" sz="2400" dirty="0" err="1" smtClean="0">
                <a:solidFill>
                  <a:srgbClr val="1D71B8"/>
                </a:solidFill>
              </a:rPr>
              <a:t>eilgtsp</a:t>
            </a:r>
            <a:r>
              <a:rPr lang="en-US" sz="2400" dirty="0" err="1" smtClean="0">
                <a:solidFill>
                  <a:srgbClr val="1D71B8"/>
                </a:solidFill>
              </a:rPr>
              <a:t>ējīgu</a:t>
            </a:r>
            <a:r>
              <a:rPr lang="en-US" sz="2400" dirty="0" smtClean="0">
                <a:solidFill>
                  <a:srgbClr val="1D71B8"/>
                </a:solidFill>
              </a:rPr>
              <a:t> </a:t>
            </a:r>
            <a:r>
              <a:rPr lang="en-US" sz="2400" dirty="0" err="1" smtClean="0">
                <a:solidFill>
                  <a:srgbClr val="1D71B8"/>
                </a:solidFill>
              </a:rPr>
              <a:t>sistēmu</a:t>
            </a:r>
            <a:r>
              <a:rPr lang="en-US" sz="2400" dirty="0" smtClean="0">
                <a:solidFill>
                  <a:srgbClr val="1D71B8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Godīgas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tirdzniecības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principi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???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97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Pasaka</a:t>
            </a:r>
            <a:r>
              <a:rPr lang="en-US" dirty="0" smtClean="0"/>
              <a:t> par </a:t>
            </a:r>
            <a:r>
              <a:rPr lang="en-US" dirty="0" err="1" smtClean="0"/>
              <a:t>zelta</a:t>
            </a:r>
            <a:r>
              <a:rPr lang="en-US" dirty="0" smtClean="0"/>
              <a:t> </a:t>
            </a:r>
            <a:r>
              <a:rPr lang="en-US" dirty="0" err="1" smtClean="0"/>
              <a:t>zivti</a:t>
            </a:r>
            <a:r>
              <a:rPr lang="en-US" dirty="0" err="1" smtClean="0"/>
              <a:t>ņu</a:t>
            </a:r>
            <a:r>
              <a:rPr lang="en-US" dirty="0" smtClean="0"/>
              <a:t>..!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191" b="1719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284" y="4025503"/>
            <a:ext cx="7064188" cy="603647"/>
          </a:xfrm>
        </p:spPr>
        <p:txBody>
          <a:bodyPr/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Br</a:t>
            </a:r>
            <a:r>
              <a:rPr lang="en-US" i="1" dirty="0" err="1" smtClean="0"/>
              <a:t>īvais</a:t>
            </a:r>
            <a:r>
              <a:rPr lang="en-US" i="1" dirty="0" smtClean="0"/>
              <a:t> </a:t>
            </a:r>
            <a:r>
              <a:rPr lang="en-US" i="1" dirty="0" err="1" smtClean="0"/>
              <a:t>prāts</a:t>
            </a:r>
            <a:r>
              <a:rPr lang="en-US" i="1" dirty="0" smtClean="0"/>
              <a:t>” </a:t>
            </a:r>
            <a:r>
              <a:rPr lang="en-US" i="1" dirty="0" err="1" smtClean="0"/>
              <a:t>jeb</a:t>
            </a:r>
            <a:r>
              <a:rPr lang="en-US" i="1" dirty="0" smtClean="0"/>
              <a:t> </a:t>
            </a:r>
            <a:r>
              <a:rPr lang="en-US" i="1" dirty="0" err="1" smtClean="0"/>
              <a:t>brīvā</a:t>
            </a:r>
            <a:r>
              <a:rPr lang="en-US" i="1" dirty="0" smtClean="0"/>
              <a:t> </a:t>
            </a:r>
            <a:r>
              <a:rPr lang="en-US" i="1" dirty="0" err="1" smtClean="0"/>
              <a:t>griba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ierobežoti</a:t>
            </a:r>
            <a:r>
              <a:rPr lang="en-US" dirty="0"/>
              <a:t> </a:t>
            </a:r>
            <a:r>
              <a:rPr lang="en-US" dirty="0" err="1" smtClean="0"/>
              <a:t>resursi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brīvā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 err="1" smtClean="0"/>
              <a:t>zvēle</a:t>
            </a:r>
            <a:r>
              <a:rPr lang="en-US" dirty="0" smtClean="0"/>
              <a:t> (</a:t>
            </a:r>
            <a:r>
              <a:rPr lang="en-US" dirty="0" err="1" smtClean="0"/>
              <a:t>neierobežoti</a:t>
            </a:r>
            <a:r>
              <a:rPr lang="en-US" dirty="0" smtClean="0"/>
              <a:t> </a:t>
            </a:r>
            <a:r>
              <a:rPr lang="en-US" dirty="0" err="1" smtClean="0"/>
              <a:t>resursi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F11EB-F0E1-4C1C-A7A7-ECE6B0C2DC38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248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Ekonomika</a:t>
            </a:r>
            <a:r>
              <a:rPr lang="en-US" sz="4000" dirty="0" smtClean="0"/>
              <a:t>, </a:t>
            </a:r>
            <a:r>
              <a:rPr lang="en-US" sz="4000" dirty="0" err="1" smtClean="0"/>
              <a:t>finanses</a:t>
            </a:r>
            <a:r>
              <a:rPr lang="en-US" sz="4000" dirty="0" smtClean="0"/>
              <a:t>, </a:t>
            </a:r>
            <a:r>
              <a:rPr lang="en-US" sz="4000" dirty="0" err="1" smtClean="0"/>
              <a:t>soci</a:t>
            </a:r>
            <a:r>
              <a:rPr lang="en-US" sz="4000" dirty="0" err="1" smtClean="0"/>
              <a:t>ālā</a:t>
            </a:r>
            <a:r>
              <a:rPr lang="en-US" sz="4000" dirty="0" smtClean="0"/>
              <a:t> vide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915566"/>
            <a:ext cx="7344816" cy="3394075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Att</a:t>
            </a:r>
            <a:r>
              <a:rPr lang="en-US" sz="2800" dirty="0" err="1" smtClean="0"/>
              <a:t>īstoties</a:t>
            </a:r>
            <a:r>
              <a:rPr lang="en-US" sz="2800" dirty="0" smtClean="0"/>
              <a:t> </a:t>
            </a:r>
            <a:r>
              <a:rPr lang="en-US" sz="2800" dirty="0" err="1" smtClean="0"/>
              <a:t>elast</a:t>
            </a:r>
            <a:r>
              <a:rPr lang="en-US" sz="2800" dirty="0" err="1" smtClean="0"/>
              <a:t>īguma</a:t>
            </a:r>
            <a:r>
              <a:rPr lang="en-US" sz="2800" dirty="0" smtClean="0"/>
              <a:t> </a:t>
            </a:r>
            <a:r>
              <a:rPr lang="en-US" sz="2800" dirty="0" err="1" smtClean="0"/>
              <a:t>iespējām</a:t>
            </a:r>
            <a:r>
              <a:rPr lang="en-US" sz="2800" dirty="0" smtClean="0"/>
              <a:t> </a:t>
            </a:r>
            <a:r>
              <a:rPr lang="en-US" sz="2800" dirty="0" err="1" smtClean="0"/>
              <a:t>strauji</a:t>
            </a:r>
            <a:r>
              <a:rPr lang="en-US" sz="2800" dirty="0" smtClean="0"/>
              <a:t> </a:t>
            </a:r>
            <a:r>
              <a:rPr lang="en-US" sz="2800" dirty="0" err="1" smtClean="0"/>
              <a:t>veidojās</a:t>
            </a:r>
            <a:r>
              <a:rPr lang="en-US" sz="2800" dirty="0" smtClean="0"/>
              <a:t> </a:t>
            </a:r>
            <a:r>
              <a:rPr lang="en-US" sz="2800" dirty="0" err="1" smtClean="0"/>
              <a:t>sociālā</a:t>
            </a:r>
            <a:r>
              <a:rPr lang="en-US" sz="2800" dirty="0" smtClean="0"/>
              <a:t> </a:t>
            </a:r>
            <a:r>
              <a:rPr lang="en-US" sz="2800" dirty="0" err="1" smtClean="0"/>
              <a:t>nevienlīdzība</a:t>
            </a:r>
            <a:r>
              <a:rPr lang="en-US" sz="2800" dirty="0" smtClean="0"/>
              <a:t> (</a:t>
            </a:r>
            <a:r>
              <a:rPr lang="en-US" sz="2800" dirty="0" err="1" smtClean="0"/>
              <a:t>finanšu</a:t>
            </a:r>
            <a:r>
              <a:rPr lang="en-US" sz="2800" dirty="0" smtClean="0"/>
              <a:t> </a:t>
            </a:r>
            <a:r>
              <a:rPr lang="en-US" sz="2800" dirty="0" err="1" smtClean="0"/>
              <a:t>tirgus</a:t>
            </a:r>
            <a:r>
              <a:rPr lang="en-US" sz="2800" dirty="0" smtClean="0"/>
              <a:t> </a:t>
            </a:r>
            <a:r>
              <a:rPr lang="en-US" sz="2800" dirty="0" err="1" smtClean="0"/>
              <a:t>rada</a:t>
            </a:r>
            <a:r>
              <a:rPr lang="en-US" sz="2800" dirty="0" smtClean="0"/>
              <a:t> </a:t>
            </a:r>
            <a:r>
              <a:rPr lang="en-US" sz="2800" dirty="0" err="1" smtClean="0"/>
              <a:t>sabiedrības</a:t>
            </a:r>
            <a:r>
              <a:rPr lang="en-US" sz="2800" dirty="0" smtClean="0"/>
              <a:t> </a:t>
            </a:r>
            <a:r>
              <a:rPr lang="en-US" sz="2800" dirty="0" err="1" smtClean="0"/>
              <a:t>noslāņošanos</a:t>
            </a:r>
            <a:r>
              <a:rPr lang="en-US" sz="2800" dirty="0" smtClean="0"/>
              <a:t>).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L</a:t>
            </a:r>
            <a:r>
              <a:rPr lang="en-US" sz="2800" dirty="0" err="1" smtClean="0"/>
              <a:t>īdz</a:t>
            </a:r>
            <a:r>
              <a:rPr lang="en-US" sz="2800" dirty="0" smtClean="0"/>
              <a:t> </a:t>
            </a:r>
            <a:r>
              <a:rPr lang="en-US" sz="2800" dirty="0" err="1" smtClean="0"/>
              <a:t>ar</a:t>
            </a:r>
            <a:r>
              <a:rPr lang="en-US" sz="2800" dirty="0" smtClean="0"/>
              <a:t> to, </a:t>
            </a:r>
            <a:r>
              <a:rPr lang="en-US" sz="2800" dirty="0" err="1" smtClean="0"/>
              <a:t>ja</a:t>
            </a:r>
            <a:r>
              <a:rPr lang="en-US" sz="2800" dirty="0" smtClean="0"/>
              <a:t> </a:t>
            </a:r>
            <a:r>
              <a:rPr lang="en-US" sz="2800" dirty="0" err="1" smtClean="0"/>
              <a:t>sabiedrība</a:t>
            </a:r>
            <a:r>
              <a:rPr lang="en-US" sz="2800" dirty="0" smtClean="0"/>
              <a:t> </a:t>
            </a:r>
            <a:r>
              <a:rPr lang="en-US" sz="2800" dirty="0" err="1" smtClean="0"/>
              <a:t>netiek</a:t>
            </a:r>
            <a:r>
              <a:rPr lang="en-US" sz="2800" dirty="0" smtClean="0"/>
              <a:t> </a:t>
            </a:r>
            <a:r>
              <a:rPr lang="en-US" sz="2800" dirty="0" err="1" smtClean="0"/>
              <a:t>ierobežota</a:t>
            </a:r>
            <a:r>
              <a:rPr lang="en-US" sz="2800" dirty="0" smtClean="0"/>
              <a:t> </a:t>
            </a:r>
            <a:r>
              <a:rPr lang="en-US" sz="2800" dirty="0" err="1" smtClean="0"/>
              <a:t>ar</a:t>
            </a:r>
            <a:r>
              <a:rPr lang="en-US" sz="2800" dirty="0" smtClean="0"/>
              <a:t> </a:t>
            </a:r>
            <a:r>
              <a:rPr lang="en-US" sz="2800" dirty="0" err="1" smtClean="0"/>
              <a:t>valsts</a:t>
            </a:r>
            <a:r>
              <a:rPr lang="en-US" sz="2800" dirty="0" smtClean="0"/>
              <a:t> </a:t>
            </a:r>
            <a:r>
              <a:rPr lang="en-US" sz="2800" dirty="0" err="1" smtClean="0"/>
              <a:t>regulētu</a:t>
            </a:r>
            <a:r>
              <a:rPr lang="en-US" sz="2800" dirty="0" smtClean="0"/>
              <a:t> </a:t>
            </a:r>
            <a:r>
              <a:rPr lang="en-US" sz="2800" dirty="0" err="1" smtClean="0"/>
              <a:t>tirgus</a:t>
            </a:r>
            <a:r>
              <a:rPr lang="en-US" sz="2800" dirty="0" smtClean="0"/>
              <a:t> </a:t>
            </a:r>
            <a:r>
              <a:rPr lang="en-US" sz="2800" dirty="0" err="1" smtClean="0"/>
              <a:t>mehānismu</a:t>
            </a:r>
            <a:r>
              <a:rPr lang="en-US" sz="2800" dirty="0" smtClean="0"/>
              <a:t> (</a:t>
            </a:r>
            <a:r>
              <a:rPr lang="en-US" sz="2800" dirty="0" err="1" smtClean="0"/>
              <a:t>nodokļiem</a:t>
            </a:r>
            <a:r>
              <a:rPr lang="en-US" sz="2800" dirty="0" smtClean="0"/>
              <a:t>), tad </a:t>
            </a:r>
            <a:r>
              <a:rPr lang="en-US" sz="2800" dirty="0" err="1" smtClean="0"/>
              <a:t>sociālā</a:t>
            </a:r>
            <a:r>
              <a:rPr lang="en-US" sz="2800" dirty="0" smtClean="0"/>
              <a:t> </a:t>
            </a:r>
            <a:r>
              <a:rPr lang="en-US" sz="2800" dirty="0" err="1" smtClean="0"/>
              <a:t>nevienlīdzība</a:t>
            </a:r>
            <a:r>
              <a:rPr lang="en-US" sz="2800" dirty="0" smtClean="0"/>
              <a:t> </a:t>
            </a:r>
            <a:r>
              <a:rPr lang="en-US" sz="2800" dirty="0" err="1" smtClean="0"/>
              <a:t>pieaug</a:t>
            </a:r>
            <a:r>
              <a:rPr lang="en-US" sz="2800" dirty="0" smtClean="0"/>
              <a:t> (</a:t>
            </a:r>
            <a:r>
              <a:rPr lang="en-US" sz="2800" dirty="0" err="1" smtClean="0">
                <a:solidFill>
                  <a:srgbClr val="660066"/>
                </a:solidFill>
              </a:rPr>
              <a:t>rodas</a:t>
            </a:r>
            <a:r>
              <a:rPr lang="en-US" sz="2800" dirty="0" smtClean="0">
                <a:solidFill>
                  <a:srgbClr val="660066"/>
                </a:solidFill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</a:rPr>
              <a:t>neilgtspējīga</a:t>
            </a:r>
            <a:r>
              <a:rPr lang="en-US" sz="2800" dirty="0" smtClean="0">
                <a:solidFill>
                  <a:srgbClr val="660066"/>
                </a:solidFill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</a:rPr>
              <a:t>sociālā</a:t>
            </a:r>
            <a:r>
              <a:rPr lang="en-US" sz="2800" dirty="0" smtClean="0">
                <a:solidFill>
                  <a:srgbClr val="660066"/>
                </a:solidFill>
              </a:rPr>
              <a:t> vide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12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7570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06375"/>
            <a:ext cx="7632848" cy="857250"/>
          </a:xfrm>
        </p:spPr>
        <p:txBody>
          <a:bodyPr/>
          <a:lstStyle/>
          <a:p>
            <a:r>
              <a:rPr lang="en-US" sz="3600" dirty="0" err="1" smtClean="0"/>
              <a:t>Ekonomika</a:t>
            </a:r>
            <a:r>
              <a:rPr lang="en-US" sz="3600" dirty="0" smtClean="0"/>
              <a:t> un </a:t>
            </a:r>
            <a:r>
              <a:rPr lang="en-US" sz="3600" dirty="0" err="1" smtClean="0"/>
              <a:t>soci</a:t>
            </a:r>
            <a:r>
              <a:rPr lang="en-US" sz="3600" dirty="0" err="1" smtClean="0"/>
              <a:t>ālā</a:t>
            </a:r>
            <a:r>
              <a:rPr lang="en-US" sz="3600" dirty="0" smtClean="0"/>
              <a:t> vide (</a:t>
            </a:r>
            <a:r>
              <a:rPr lang="en-US" sz="3600" dirty="0" err="1" smtClean="0"/>
              <a:t>vienlīdzība</a:t>
            </a:r>
            <a:r>
              <a:rPr lang="en-US" sz="3600" dirty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99" y="1070310"/>
            <a:ext cx="3996445" cy="2941600"/>
          </a:xfrm>
        </p:spPr>
        <p:txBody>
          <a:bodyPr/>
          <a:lstStyle/>
          <a:p>
            <a:r>
              <a:rPr lang="en-US" dirty="0" smtClean="0"/>
              <a:t>	Vides </a:t>
            </a:r>
            <a:r>
              <a:rPr lang="en-US" dirty="0" err="1" smtClean="0"/>
              <a:t>ilgtsp</a:t>
            </a:r>
            <a:r>
              <a:rPr lang="en-US" dirty="0" err="1" smtClean="0"/>
              <a:t>ējība</a:t>
            </a:r>
            <a:r>
              <a:rPr lang="en-US" dirty="0"/>
              <a:t> </a:t>
            </a:r>
            <a:r>
              <a:rPr lang="en-US" dirty="0" err="1" smtClean="0"/>
              <a:t>balstās</a:t>
            </a:r>
            <a:r>
              <a:rPr lang="en-US" dirty="0" smtClean="0"/>
              <a:t> </a:t>
            </a:r>
            <a:r>
              <a:rPr lang="en-US" dirty="0" err="1" smtClean="0"/>
              <a:t>uz</a:t>
            </a:r>
            <a:r>
              <a:rPr lang="en-US" dirty="0" smtClean="0"/>
              <a:t> </a:t>
            </a:r>
            <a:r>
              <a:rPr lang="en-US" dirty="0" err="1" smtClean="0"/>
              <a:t>ilgtermiņā</a:t>
            </a:r>
            <a:r>
              <a:rPr lang="en-US" dirty="0" smtClean="0"/>
              <a:t> </a:t>
            </a:r>
            <a:r>
              <a:rPr lang="en-US" dirty="0" err="1" smtClean="0"/>
              <a:t>lietojumām</a:t>
            </a:r>
            <a:r>
              <a:rPr lang="en-US" dirty="0" smtClean="0"/>
              <a:t> </a:t>
            </a:r>
            <a:r>
              <a:rPr lang="en-US" dirty="0" err="1" smtClean="0"/>
              <a:t>vērtībām</a:t>
            </a:r>
            <a:r>
              <a:rPr lang="en-US" dirty="0" smtClean="0"/>
              <a:t> (use-value) un to </a:t>
            </a:r>
            <a:r>
              <a:rPr lang="en-US" dirty="0" err="1" smtClean="0"/>
              <a:t>atbilstību</a:t>
            </a:r>
            <a:r>
              <a:rPr lang="en-US" dirty="0" smtClean="0"/>
              <a:t> </a:t>
            </a:r>
            <a:r>
              <a:rPr lang="en-US" dirty="0" err="1" smtClean="0"/>
              <a:t>ētikas</a:t>
            </a:r>
            <a:r>
              <a:rPr lang="en-US" dirty="0" smtClean="0"/>
              <a:t> </a:t>
            </a:r>
            <a:r>
              <a:rPr lang="en-US" dirty="0" err="1" smtClean="0"/>
              <a:t>pamatprincipiem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2160" y="987574"/>
            <a:ext cx="3240360" cy="2941600"/>
          </a:xfrm>
          <a:prstGeom prst="rightArrow">
            <a:avLst/>
          </a:prstGeom>
        </p:spPr>
        <p:txBody>
          <a:bodyPr/>
          <a:lstStyle/>
          <a:p>
            <a:r>
              <a:rPr lang="en-US" dirty="0" smtClean="0"/>
              <a:t>	</a:t>
            </a:r>
            <a:r>
              <a:rPr lang="en-US" dirty="0" err="1">
                <a:solidFill>
                  <a:srgbClr val="800000"/>
                </a:solidFill>
              </a:rPr>
              <a:t>r</a:t>
            </a:r>
            <a:r>
              <a:rPr lang="en-US" dirty="0" err="1" smtClean="0">
                <a:solidFill>
                  <a:srgbClr val="800000"/>
                </a:solidFill>
              </a:rPr>
              <a:t>odas</a:t>
            </a:r>
            <a:r>
              <a:rPr lang="en-US" dirty="0" smtClean="0">
                <a:solidFill>
                  <a:srgbClr val="800000"/>
                </a:solidFill>
              </a:rPr>
              <a:t>  </a:t>
            </a:r>
            <a:r>
              <a:rPr lang="en-US" dirty="0" err="1" smtClean="0">
                <a:solidFill>
                  <a:srgbClr val="800000"/>
                </a:solidFill>
              </a:rPr>
              <a:t>neilgtsp</a:t>
            </a:r>
            <a:r>
              <a:rPr lang="en-US" dirty="0" err="1" smtClean="0">
                <a:solidFill>
                  <a:srgbClr val="800000"/>
                </a:solidFill>
              </a:rPr>
              <a:t>ējīga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vide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AC90F-BD65-4DF9-9313-194A2D940949}" type="slidenum">
              <a:rPr lang="lv-LV" smtClean="0"/>
              <a:pPr>
                <a:defRPr/>
              </a:pPr>
              <a:t>13</a:t>
            </a:fld>
            <a:endParaRPr lang="lv-LV" dirty="0"/>
          </a:p>
        </p:txBody>
      </p:sp>
      <p:sp>
        <p:nvSpPr>
          <p:cNvPr id="6" name="Notched Right Arrow 5"/>
          <p:cNvSpPr/>
          <p:nvPr/>
        </p:nvSpPr>
        <p:spPr>
          <a:xfrm>
            <a:off x="4953744" y="1419622"/>
            <a:ext cx="1058416" cy="2051670"/>
          </a:xfrm>
          <a:prstGeom prst="notchedRightArrow">
            <a:avLst>
              <a:gd name="adj1" fmla="val 50000"/>
              <a:gd name="adj2" fmla="val 56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5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620" b="6620"/>
          <a:stretch>
            <a:fillRect/>
          </a:stretch>
        </p:blipFill>
        <p:spPr>
          <a:xfrm>
            <a:off x="1331640" y="0"/>
            <a:ext cx="7848872" cy="40119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Ekosist</a:t>
            </a:r>
            <a:r>
              <a:rPr lang="en-US" dirty="0" err="1" smtClean="0"/>
              <a:t>ēmu</a:t>
            </a:r>
            <a:r>
              <a:rPr lang="en-US" dirty="0" smtClean="0"/>
              <a:t> </a:t>
            </a:r>
            <a:r>
              <a:rPr lang="en-US" dirty="0" err="1" smtClean="0"/>
              <a:t>pakalpojumu</a:t>
            </a:r>
            <a:r>
              <a:rPr lang="en-US" dirty="0" smtClean="0"/>
              <a:t> </a:t>
            </a:r>
            <a:r>
              <a:rPr lang="en-US" dirty="0" err="1" smtClean="0"/>
              <a:t>mijiedarbība</a:t>
            </a:r>
            <a:r>
              <a:rPr lang="en-US" dirty="0" smtClean="0"/>
              <a:t> un </a:t>
            </a:r>
            <a:r>
              <a:rPr lang="en-US" dirty="0" err="1" smtClean="0"/>
              <a:t>ietekme</a:t>
            </a:r>
            <a:r>
              <a:rPr lang="en-US" dirty="0" smtClean="0"/>
              <a:t> </a:t>
            </a:r>
            <a:r>
              <a:rPr lang="en-US" dirty="0" err="1" smtClean="0"/>
              <a:t>uz</a:t>
            </a:r>
            <a:r>
              <a:rPr lang="en-US" dirty="0" smtClean="0"/>
              <a:t> 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ocioekonomiskajiem</a:t>
            </a:r>
            <a:r>
              <a:rPr lang="en-US" dirty="0" smtClean="0"/>
              <a:t> </a:t>
            </a:r>
            <a:r>
              <a:rPr lang="en-US" dirty="0" err="1" smtClean="0"/>
              <a:t>faktoriem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Millenium</a:t>
            </a:r>
            <a:r>
              <a:rPr lang="en-US" dirty="0" smtClean="0"/>
              <a:t> Assessment, 2005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F11EB-F0E1-4C1C-A7A7-ECE6B0C2DC38}" type="slidenum">
              <a:rPr lang="lv-LV" smtClean="0"/>
              <a:pPr>
                <a:defRPr/>
              </a:pPr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848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70" y="-24110"/>
            <a:ext cx="1906730" cy="15467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03598"/>
            <a:ext cx="7344816" cy="3394075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ekosist</a:t>
            </a:r>
            <a:r>
              <a:rPr lang="en-US" dirty="0" err="1" smtClean="0"/>
              <a:t>ēmas</a:t>
            </a:r>
            <a:r>
              <a:rPr lang="en-US" dirty="0" smtClean="0"/>
              <a:t>, </a:t>
            </a:r>
            <a:r>
              <a:rPr lang="en-US" dirty="0" err="1" smtClean="0"/>
              <a:t>kas</a:t>
            </a:r>
            <a:r>
              <a:rPr lang="en-US" dirty="0" smtClean="0"/>
              <a:t> </a:t>
            </a:r>
            <a:r>
              <a:rPr lang="en-US" dirty="0" err="1" smtClean="0"/>
              <a:t>sniedz</a:t>
            </a:r>
            <a:r>
              <a:rPr lang="en-US" dirty="0" smtClean="0"/>
              <a:t> </a:t>
            </a:r>
            <a:r>
              <a:rPr lang="en-US" dirty="0" err="1" smtClean="0"/>
              <a:t>labumu</a:t>
            </a:r>
            <a:r>
              <a:rPr lang="en-US" dirty="0" smtClean="0"/>
              <a:t> </a:t>
            </a:r>
            <a:r>
              <a:rPr lang="en-US" dirty="0" err="1" smtClean="0"/>
              <a:t>cilvēku</a:t>
            </a:r>
            <a:r>
              <a:rPr lang="en-US" dirty="0" smtClean="0"/>
              <a:t> </a:t>
            </a:r>
            <a:r>
              <a:rPr lang="en-US" dirty="0" err="1" smtClean="0"/>
              <a:t>labklājībai</a:t>
            </a:r>
            <a:r>
              <a:rPr lang="en-US" dirty="0" smtClean="0"/>
              <a:t> – tie </a:t>
            </a:r>
            <a:r>
              <a:rPr lang="en-US" dirty="0" err="1" smtClean="0"/>
              <a:t>palīdz</a:t>
            </a:r>
            <a:r>
              <a:rPr lang="en-US" dirty="0" smtClean="0"/>
              <a:t> </a:t>
            </a:r>
            <a:r>
              <a:rPr lang="en-US" dirty="0" err="1" smtClean="0"/>
              <a:t>veidot</a:t>
            </a:r>
            <a:r>
              <a:rPr lang="en-US" dirty="0" smtClean="0"/>
              <a:t> </a:t>
            </a:r>
            <a:r>
              <a:rPr lang="en-US" dirty="0" err="1" smtClean="0"/>
              <a:t>identitātes</a:t>
            </a:r>
            <a:r>
              <a:rPr lang="en-US" dirty="0" smtClean="0"/>
              <a:t>, tie </a:t>
            </a:r>
            <a:r>
              <a:rPr lang="en-US" dirty="0" err="1" smtClean="0"/>
              <a:t>palīdz</a:t>
            </a:r>
            <a:r>
              <a:rPr lang="en-US" dirty="0" smtClean="0"/>
              <a:t> </a:t>
            </a:r>
            <a:r>
              <a:rPr lang="en-US" dirty="0" err="1" smtClean="0"/>
              <a:t>gūt</a:t>
            </a:r>
            <a:r>
              <a:rPr lang="en-US" dirty="0" smtClean="0"/>
              <a:t> </a:t>
            </a:r>
            <a:r>
              <a:rPr lang="en-US" dirty="0" err="1" smtClean="0"/>
              <a:t>pieredzi</a:t>
            </a:r>
            <a:r>
              <a:rPr lang="en-US" dirty="0" smtClean="0"/>
              <a:t>, tie </a:t>
            </a:r>
            <a:r>
              <a:rPr lang="en-US" dirty="0" err="1" smtClean="0"/>
              <a:t>palīdz</a:t>
            </a:r>
            <a:r>
              <a:rPr lang="en-US" dirty="0" smtClean="0"/>
              <a:t> </a:t>
            </a:r>
            <a:r>
              <a:rPr lang="en-US" dirty="0" err="1" smtClean="0"/>
              <a:t>stiprināt</a:t>
            </a:r>
            <a:r>
              <a:rPr lang="en-US" dirty="0" smtClean="0"/>
              <a:t> </a:t>
            </a:r>
            <a:r>
              <a:rPr lang="en-US" dirty="0" err="1" smtClean="0"/>
              <a:t>spējas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15</a:t>
            </a:fld>
            <a:endParaRPr lang="lv-LV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Kultūras</a:t>
            </a:r>
            <a:r>
              <a:rPr lang="en-US" dirty="0" smtClean="0"/>
              <a:t> </a:t>
            </a:r>
            <a:r>
              <a:rPr lang="en-US" dirty="0" err="1" smtClean="0"/>
              <a:t>pakalpojumi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050730"/>
            <a:ext cx="5076056" cy="2257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18" y="3075806"/>
            <a:ext cx="2800548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4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Ekonomisk</a:t>
            </a:r>
            <a:r>
              <a:rPr lang="en-US" dirty="0" err="1" smtClean="0"/>
              <a:t>ās</a:t>
            </a:r>
            <a:r>
              <a:rPr lang="en-US" dirty="0" smtClean="0"/>
              <a:t> </a:t>
            </a:r>
            <a:r>
              <a:rPr lang="en-US" dirty="0" err="1" smtClean="0"/>
              <a:t>kustības</a:t>
            </a:r>
            <a:r>
              <a:rPr lang="en-US" dirty="0" smtClean="0"/>
              <a:t> </a:t>
            </a:r>
            <a:r>
              <a:rPr lang="en-US" dirty="0" err="1" smtClean="0"/>
              <a:t>pasaulē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 smtClean="0"/>
              <a:t>Degrowth</a:t>
            </a:r>
            <a:r>
              <a:rPr lang="en-US" dirty="0" smtClean="0"/>
              <a:t> (</a:t>
            </a:r>
            <a:r>
              <a:rPr lang="en-US" dirty="0" err="1" smtClean="0"/>
              <a:t>lejupsl</a:t>
            </a:r>
            <a:r>
              <a:rPr lang="en-US" dirty="0" err="1" smtClean="0"/>
              <a:t>īde</a:t>
            </a:r>
            <a:r>
              <a:rPr lang="en-US" dirty="0" smtClean="0"/>
              <a:t>).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Ekolo</a:t>
            </a:r>
            <a:r>
              <a:rPr lang="en-US" dirty="0" err="1" smtClean="0"/>
              <a:t>ģiskā</a:t>
            </a:r>
            <a:r>
              <a:rPr lang="en-US" dirty="0" smtClean="0"/>
              <a:t> </a:t>
            </a:r>
            <a:r>
              <a:rPr lang="en-US" dirty="0" err="1" smtClean="0"/>
              <a:t>ekonomika</a:t>
            </a:r>
            <a:r>
              <a:rPr lang="en-US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Heterodoksālā</a:t>
            </a:r>
            <a:r>
              <a:rPr lang="en-US" dirty="0" smtClean="0"/>
              <a:t> (</a:t>
            </a:r>
            <a:r>
              <a:rPr lang="en-US" dirty="0" err="1" smtClean="0"/>
              <a:t>pretējas</a:t>
            </a:r>
            <a:r>
              <a:rPr lang="en-US" dirty="0" smtClean="0"/>
              <a:t> </a:t>
            </a:r>
            <a:r>
              <a:rPr lang="en-US" dirty="0" err="1" smtClean="0"/>
              <a:t>domāšanas</a:t>
            </a:r>
            <a:r>
              <a:rPr lang="en-US" dirty="0" smtClean="0"/>
              <a:t> </a:t>
            </a:r>
            <a:r>
              <a:rPr lang="en-US" dirty="0" err="1" smtClean="0"/>
              <a:t>vērsta</a:t>
            </a:r>
            <a:r>
              <a:rPr lang="en-US" dirty="0" smtClean="0"/>
              <a:t>) </a:t>
            </a:r>
            <a:r>
              <a:rPr lang="en-US" dirty="0" err="1" smtClean="0"/>
              <a:t>ekonomika</a:t>
            </a:r>
            <a:r>
              <a:rPr lang="en-US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Abstraktā</a:t>
            </a:r>
            <a:r>
              <a:rPr lang="en-US" dirty="0" smtClean="0"/>
              <a:t> </a:t>
            </a:r>
            <a:r>
              <a:rPr lang="en-US" dirty="0" err="1" smtClean="0"/>
              <a:t>domāšana</a:t>
            </a:r>
            <a:r>
              <a:rPr lang="en-US" dirty="0" smtClean="0"/>
              <a:t> (</a:t>
            </a:r>
            <a:r>
              <a:rPr lang="en-US" dirty="0" err="1" smtClean="0"/>
              <a:t>nevis</a:t>
            </a:r>
            <a:r>
              <a:rPr lang="en-US" dirty="0" smtClean="0"/>
              <a:t> </a:t>
            </a:r>
            <a:r>
              <a:rPr lang="en-US" dirty="0" err="1" smtClean="0"/>
              <a:t>reālais</a:t>
            </a:r>
            <a:r>
              <a:rPr lang="en-US" dirty="0" smtClean="0"/>
              <a:t> 						</a:t>
            </a:r>
            <a:r>
              <a:rPr lang="en-US" dirty="0" err="1" smtClean="0"/>
              <a:t>kriticisms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16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9641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84709"/>
            <a:ext cx="1728192" cy="1011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Paldies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2859781"/>
            <a:ext cx="6948772" cy="1030671"/>
          </a:xfrm>
        </p:spPr>
        <p:txBody>
          <a:bodyPr/>
          <a:lstStyle/>
          <a:p>
            <a:r>
              <a:rPr lang="en-US" dirty="0" smtClean="0"/>
              <a:t>			 </a:t>
            </a:r>
            <a:r>
              <a:rPr lang="en-US" dirty="0" err="1" smtClean="0">
                <a:solidFill>
                  <a:srgbClr val="1D71B8"/>
                </a:solidFill>
              </a:rPr>
              <a:t>uz</a:t>
            </a:r>
            <a:r>
              <a:rPr lang="en-US" dirty="0" smtClean="0">
                <a:solidFill>
                  <a:srgbClr val="1D71B8"/>
                </a:solidFill>
              </a:rPr>
              <a:t> </a:t>
            </a:r>
            <a:r>
              <a:rPr lang="en-US" dirty="0" err="1" smtClean="0">
                <a:solidFill>
                  <a:srgbClr val="1D71B8"/>
                </a:solidFill>
              </a:rPr>
              <a:t>kraujas</a:t>
            </a:r>
            <a:r>
              <a:rPr lang="en-US" dirty="0" smtClean="0">
                <a:solidFill>
                  <a:srgbClr val="1D71B8"/>
                </a:solidFill>
              </a:rPr>
              <a:t> </a:t>
            </a:r>
            <a:r>
              <a:rPr lang="en-US" dirty="0" err="1" smtClean="0">
                <a:solidFill>
                  <a:srgbClr val="1D71B8"/>
                </a:solidFill>
              </a:rPr>
              <a:t>rudzu</a:t>
            </a:r>
            <a:r>
              <a:rPr lang="en-US" dirty="0" smtClean="0">
                <a:solidFill>
                  <a:srgbClr val="1D71B8"/>
                </a:solidFill>
              </a:rPr>
              <a:t> </a:t>
            </a:r>
            <a:r>
              <a:rPr lang="en-US" dirty="0" err="1" smtClean="0">
                <a:solidFill>
                  <a:srgbClr val="1D71B8"/>
                </a:solidFill>
              </a:rPr>
              <a:t>lauk</a:t>
            </a:r>
            <a:r>
              <a:rPr lang="en-US" dirty="0" err="1" smtClean="0">
                <a:solidFill>
                  <a:srgbClr val="1D71B8"/>
                </a:solidFill>
              </a:rPr>
              <a:t>ā</a:t>
            </a:r>
            <a:r>
              <a:rPr lang="en-US" dirty="0" smtClean="0">
                <a:solidFill>
                  <a:srgbClr val="1D71B8"/>
                </a:solidFill>
              </a:rPr>
              <a:t>…</a:t>
            </a:r>
            <a:endParaRPr lang="en-US" dirty="0">
              <a:solidFill>
                <a:srgbClr val="1D71B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C0E49-D552-4945-ADF2-C3A8E2F47732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505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7064188" cy="915516"/>
          </a:xfrm>
        </p:spPr>
        <p:txBody>
          <a:bodyPr/>
          <a:lstStyle/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Filozofiskais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aspekts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F11EB-F0E1-4C1C-A7A7-ECE6B0C2DC38}" type="slidenum">
              <a:rPr lang="lv-LV" smtClean="0"/>
              <a:pPr>
                <a:defRPr/>
              </a:pPr>
              <a:t>2</a:t>
            </a:fld>
            <a:endParaRPr lang="lv-LV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471" b="15471"/>
          <a:stretch>
            <a:fillRect/>
          </a:stretch>
        </p:blipFill>
        <p:spPr>
          <a:xfrm>
            <a:off x="1365974" y="267494"/>
            <a:ext cx="7742530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Ekosist</a:t>
            </a:r>
            <a:r>
              <a:rPr lang="en-US" sz="3600" dirty="0" err="1" smtClean="0"/>
              <a:t>ēmu</a:t>
            </a:r>
            <a:r>
              <a:rPr lang="en-US" sz="3600" dirty="0" smtClean="0"/>
              <a:t> </a:t>
            </a:r>
            <a:r>
              <a:rPr lang="en-US" sz="3600" dirty="0" err="1" smtClean="0"/>
              <a:t>pakalpojumu</a:t>
            </a:r>
            <a:r>
              <a:rPr lang="en-US" sz="3600" dirty="0" smtClean="0"/>
              <a:t> </a:t>
            </a:r>
            <a:r>
              <a:rPr lang="en-US" sz="3600" dirty="0" err="1" smtClean="0"/>
              <a:t>pieejas</a:t>
            </a:r>
            <a:r>
              <a:rPr lang="en-US" sz="3600" dirty="0" smtClean="0"/>
              <a:t> </a:t>
            </a:r>
            <a:r>
              <a:rPr lang="en-US" sz="3600" dirty="0" err="1" smtClean="0"/>
              <a:t>ieviešanas</a:t>
            </a:r>
            <a:r>
              <a:rPr lang="en-US" sz="3600" dirty="0" smtClean="0"/>
              <a:t> </a:t>
            </a:r>
            <a:r>
              <a:rPr lang="en-US" sz="3600" dirty="0" err="1" smtClean="0"/>
              <a:t>pamatprincipi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1059582"/>
            <a:ext cx="7344816" cy="288376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Kolekt</a:t>
            </a:r>
            <a:r>
              <a:rPr lang="en-US" sz="2600" dirty="0" err="1" smtClean="0"/>
              <a:t>īvās</a:t>
            </a:r>
            <a:r>
              <a:rPr lang="en-US" sz="2600" dirty="0" smtClean="0"/>
              <a:t> </a:t>
            </a:r>
            <a:r>
              <a:rPr lang="en-US" sz="2600" dirty="0" err="1" smtClean="0"/>
              <a:t>izvēles</a:t>
            </a:r>
            <a:r>
              <a:rPr lang="en-US" sz="2600" dirty="0" smtClean="0"/>
              <a:t> </a:t>
            </a:r>
            <a:r>
              <a:rPr lang="en-US" sz="2600" dirty="0" err="1" smtClean="0"/>
              <a:t>lomas</a:t>
            </a:r>
            <a:r>
              <a:rPr lang="en-US" sz="2600" dirty="0" smtClean="0"/>
              <a:t> </a:t>
            </a:r>
            <a:r>
              <a:rPr lang="en-US" sz="2600" dirty="0" err="1" smtClean="0"/>
              <a:t>jeb</a:t>
            </a:r>
            <a:r>
              <a:rPr lang="en-US" sz="2600" dirty="0" smtClean="0"/>
              <a:t> </a:t>
            </a:r>
            <a:r>
              <a:rPr lang="en-US" sz="2600" dirty="0" err="1" smtClean="0"/>
              <a:t>jauna</a:t>
            </a:r>
            <a:r>
              <a:rPr lang="en-US" sz="2600" dirty="0" smtClean="0"/>
              <a:t> </a:t>
            </a:r>
            <a:r>
              <a:rPr lang="en-US" sz="2600" dirty="0" err="1" smtClean="0"/>
              <a:t>veida</a:t>
            </a:r>
            <a:r>
              <a:rPr lang="en-US" sz="2600" dirty="0" smtClean="0"/>
              <a:t> </a:t>
            </a:r>
            <a:r>
              <a:rPr lang="en-US" sz="2600" dirty="0" err="1" smtClean="0"/>
              <a:t>īpašumtiesību</a:t>
            </a:r>
            <a:r>
              <a:rPr lang="en-US" sz="2600" dirty="0" smtClean="0"/>
              <a:t> </a:t>
            </a:r>
            <a:r>
              <a:rPr lang="en-US" sz="2600" dirty="0" err="1" smtClean="0"/>
              <a:t>stiprināšana</a:t>
            </a:r>
            <a:r>
              <a:rPr lang="en-US" sz="26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Monetārā</a:t>
            </a:r>
            <a:r>
              <a:rPr lang="en-US" sz="2600" dirty="0" smtClean="0"/>
              <a:t> </a:t>
            </a:r>
            <a:r>
              <a:rPr lang="en-US" sz="2600" dirty="0" err="1" smtClean="0"/>
              <a:t>vērtēšana</a:t>
            </a:r>
            <a:r>
              <a:rPr lang="en-US" sz="2600" dirty="0" smtClean="0"/>
              <a:t> </a:t>
            </a:r>
            <a:r>
              <a:rPr lang="en-US" sz="2600" dirty="0" err="1" smtClean="0"/>
              <a:t>ir</a:t>
            </a:r>
            <a:r>
              <a:rPr lang="en-US" sz="2600" dirty="0" smtClean="0"/>
              <a:t> </a:t>
            </a:r>
            <a:r>
              <a:rPr lang="en-US" sz="2600" dirty="0" err="1" smtClean="0"/>
              <a:t>tendēta</a:t>
            </a:r>
            <a:r>
              <a:rPr lang="en-US" sz="2600" dirty="0" smtClean="0"/>
              <a:t> </a:t>
            </a:r>
            <a:r>
              <a:rPr lang="en-US" sz="2600" dirty="0" err="1" smtClean="0"/>
              <a:t>uz</a:t>
            </a:r>
            <a:r>
              <a:rPr lang="en-US" sz="2600" dirty="0" smtClean="0"/>
              <a:t> </a:t>
            </a:r>
            <a:r>
              <a:rPr lang="en-US" sz="2600" dirty="0" err="1" smtClean="0"/>
              <a:t>dabas</a:t>
            </a:r>
            <a:r>
              <a:rPr lang="en-US" sz="2600" dirty="0" smtClean="0"/>
              <a:t> </a:t>
            </a:r>
            <a:r>
              <a:rPr lang="en-US" sz="2600" dirty="0" err="1" smtClean="0"/>
              <a:t>patieso</a:t>
            </a:r>
            <a:r>
              <a:rPr lang="en-US" sz="2600" dirty="0" smtClean="0"/>
              <a:t> </a:t>
            </a:r>
            <a:r>
              <a:rPr lang="en-US" sz="2600" dirty="0" err="1" smtClean="0"/>
              <a:t>vērtību</a:t>
            </a:r>
            <a:r>
              <a:rPr lang="en-US" sz="2600" dirty="0" smtClean="0"/>
              <a:t> </a:t>
            </a:r>
            <a:r>
              <a:rPr lang="en-US" sz="2600" dirty="0" err="1" smtClean="0"/>
              <a:t>aizēnošanu</a:t>
            </a:r>
            <a:r>
              <a:rPr lang="en-US" sz="26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Vērtēt</a:t>
            </a:r>
            <a:r>
              <a:rPr lang="en-US" sz="2600" dirty="0" smtClean="0"/>
              <a:t> </a:t>
            </a:r>
            <a:r>
              <a:rPr lang="en-US" sz="2600" dirty="0" err="1" smtClean="0"/>
              <a:t>dabu</a:t>
            </a:r>
            <a:r>
              <a:rPr lang="en-US" sz="2600" dirty="0" smtClean="0"/>
              <a:t> </a:t>
            </a:r>
            <a:r>
              <a:rPr lang="en-US" sz="2600" dirty="0" err="1" smtClean="0"/>
              <a:t>ir</a:t>
            </a:r>
            <a:r>
              <a:rPr lang="en-US" sz="2600" dirty="0" smtClean="0"/>
              <a:t> </a:t>
            </a:r>
            <a:r>
              <a:rPr lang="en-US" sz="2600" dirty="0" err="1" smtClean="0"/>
              <a:t>ļoti</a:t>
            </a:r>
            <a:r>
              <a:rPr lang="en-US" sz="2600" dirty="0" smtClean="0"/>
              <a:t> </a:t>
            </a:r>
            <a:r>
              <a:rPr lang="en-US" sz="2600" dirty="0" err="1" smtClean="0"/>
              <a:t>svarīgi</a:t>
            </a:r>
            <a:r>
              <a:rPr lang="en-US" sz="2600" dirty="0" smtClean="0"/>
              <a:t>, bet </a:t>
            </a:r>
            <a:r>
              <a:rPr lang="en-US" sz="2600" dirty="0" err="1" smtClean="0"/>
              <a:t>kā</a:t>
            </a:r>
            <a:r>
              <a:rPr lang="en-US" sz="2600" dirty="0" smtClean="0"/>
              <a:t> to </a:t>
            </a:r>
            <a:r>
              <a:rPr lang="en-US" sz="2600" dirty="0" err="1" smtClean="0"/>
              <a:t>darīt</a:t>
            </a:r>
            <a:r>
              <a:rPr lang="en-US" sz="2600" dirty="0" smtClean="0"/>
              <a:t>? Tam </a:t>
            </a:r>
            <a:r>
              <a:rPr lang="en-US" sz="2600" dirty="0" err="1" smtClean="0"/>
              <a:t>ir</a:t>
            </a:r>
            <a:r>
              <a:rPr lang="en-US" sz="2600" dirty="0" smtClean="0"/>
              <a:t> </a:t>
            </a:r>
            <a:r>
              <a:rPr lang="en-US" sz="2600" dirty="0" err="1" smtClean="0"/>
              <a:t>jābūt</a:t>
            </a:r>
            <a:r>
              <a:rPr lang="en-US" sz="2600" dirty="0" smtClean="0"/>
              <a:t> </a:t>
            </a:r>
            <a:r>
              <a:rPr lang="en-US" sz="2600" dirty="0" err="1" smtClean="0"/>
              <a:t>balstītam</a:t>
            </a:r>
            <a:r>
              <a:rPr lang="en-US" sz="2600" dirty="0" smtClean="0"/>
              <a:t> </a:t>
            </a:r>
            <a:r>
              <a:rPr lang="en-US" sz="2600" dirty="0" err="1" smtClean="0"/>
              <a:t>uz</a:t>
            </a:r>
            <a:r>
              <a:rPr lang="en-US" sz="2600" dirty="0" smtClean="0"/>
              <a:t> </a:t>
            </a:r>
            <a:r>
              <a:rPr lang="en-US" sz="2600" dirty="0" err="1" smtClean="0"/>
              <a:t>sapratni</a:t>
            </a:r>
            <a:r>
              <a:rPr lang="en-US" sz="2600" dirty="0" smtClean="0"/>
              <a:t> un </a:t>
            </a:r>
            <a:r>
              <a:rPr lang="en-US" sz="2600" dirty="0" err="1" smtClean="0"/>
              <a:t>dabas</a:t>
            </a:r>
            <a:r>
              <a:rPr lang="en-US" sz="2600" dirty="0" smtClean="0"/>
              <a:t> </a:t>
            </a:r>
            <a:r>
              <a:rPr lang="en-US" sz="2600" dirty="0" err="1" smtClean="0"/>
              <a:t>raksturojumu</a:t>
            </a:r>
            <a:r>
              <a:rPr lang="en-US" sz="2600" dirty="0" smtClean="0"/>
              <a:t>, </a:t>
            </a:r>
            <a:r>
              <a:rPr lang="en-US" sz="2600" dirty="0" err="1" smtClean="0"/>
              <a:t>kas</a:t>
            </a:r>
            <a:r>
              <a:rPr lang="en-US" sz="2600" dirty="0" smtClean="0"/>
              <a:t> </a:t>
            </a:r>
            <a:r>
              <a:rPr lang="en-US" sz="2600" dirty="0" err="1" smtClean="0"/>
              <a:t>veido</a:t>
            </a:r>
            <a:r>
              <a:rPr lang="en-US" sz="2600" dirty="0" smtClean="0"/>
              <a:t> </a:t>
            </a:r>
            <a:r>
              <a:rPr lang="en-US" sz="2600" dirty="0" err="1" smtClean="0"/>
              <a:t>sabiedrības</a:t>
            </a:r>
            <a:r>
              <a:rPr lang="en-US" sz="2600" dirty="0" smtClean="0"/>
              <a:t> </a:t>
            </a:r>
            <a:r>
              <a:rPr lang="en-US" sz="2600" dirty="0" err="1" smtClean="0"/>
              <a:t>vērtības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750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Ekosistēmu</a:t>
            </a:r>
            <a:r>
              <a:rPr lang="en-US" sz="3200" dirty="0"/>
              <a:t> </a:t>
            </a:r>
            <a:r>
              <a:rPr lang="en-US" sz="3200" dirty="0" err="1"/>
              <a:t>pakalpojumu</a:t>
            </a:r>
            <a:r>
              <a:rPr lang="en-US" sz="3200" dirty="0"/>
              <a:t> </a:t>
            </a:r>
            <a:r>
              <a:rPr lang="en-US" sz="3200" dirty="0" err="1"/>
              <a:t>pieejas</a:t>
            </a:r>
            <a:r>
              <a:rPr lang="en-US" sz="3200" dirty="0"/>
              <a:t> </a:t>
            </a:r>
            <a:r>
              <a:rPr lang="en-US" sz="3200" dirty="0" err="1"/>
              <a:t>ieviešanas</a:t>
            </a:r>
            <a:r>
              <a:rPr lang="en-US" sz="3200" dirty="0"/>
              <a:t> </a:t>
            </a:r>
            <a:r>
              <a:rPr lang="en-US" sz="3200" dirty="0" err="1"/>
              <a:t>pamatprincipi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60" y="987574"/>
            <a:ext cx="7344816" cy="3394075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600" dirty="0" err="1"/>
              <a:t>Dabas</a:t>
            </a:r>
            <a:r>
              <a:rPr lang="en-US" sz="2600" dirty="0"/>
              <a:t> </a:t>
            </a:r>
            <a:r>
              <a:rPr lang="en-US" sz="2600" dirty="0" err="1"/>
              <a:t>vērtēšanas</a:t>
            </a:r>
            <a:r>
              <a:rPr lang="en-US" sz="2600" dirty="0"/>
              <a:t> </a:t>
            </a:r>
            <a:r>
              <a:rPr lang="en-US" sz="2600" dirty="0" err="1"/>
              <a:t>tiesības</a:t>
            </a:r>
            <a:r>
              <a:rPr lang="en-US" sz="2600" dirty="0"/>
              <a:t> </a:t>
            </a:r>
            <a:r>
              <a:rPr lang="en-US" sz="2600" dirty="0" err="1"/>
              <a:t>pieder</a:t>
            </a:r>
            <a:r>
              <a:rPr lang="en-US" sz="2600" dirty="0"/>
              <a:t> </a:t>
            </a:r>
            <a:r>
              <a:rPr lang="en-US" sz="2600" dirty="0" err="1"/>
              <a:t>sabiedrībai</a:t>
            </a:r>
            <a:r>
              <a:rPr lang="en-US" sz="2600" dirty="0"/>
              <a:t>. </a:t>
            </a:r>
            <a:r>
              <a:rPr lang="en-US" sz="2600" dirty="0" err="1"/>
              <a:t>Principā</a:t>
            </a:r>
            <a:r>
              <a:rPr lang="en-US" sz="2600" dirty="0"/>
              <a:t> </a:t>
            </a:r>
            <a:r>
              <a:rPr lang="en-US" sz="2600" dirty="0" err="1"/>
              <a:t>tā</a:t>
            </a:r>
            <a:r>
              <a:rPr lang="en-US" sz="2600" dirty="0"/>
              <a:t> </a:t>
            </a:r>
            <a:r>
              <a:rPr lang="en-US" sz="2600" dirty="0" err="1"/>
              <a:t>ir</a:t>
            </a:r>
            <a:r>
              <a:rPr lang="en-US" sz="2600" dirty="0"/>
              <a:t> </a:t>
            </a:r>
            <a:r>
              <a:rPr lang="en-US" sz="2600" dirty="0" err="1"/>
              <a:t>saruna</a:t>
            </a:r>
            <a:r>
              <a:rPr lang="en-US" sz="2600" dirty="0"/>
              <a:t> par </a:t>
            </a:r>
            <a:r>
              <a:rPr lang="en-US" sz="2600" dirty="0" err="1"/>
              <a:t>izvēlēto</a:t>
            </a:r>
            <a:r>
              <a:rPr lang="en-US" sz="2600" dirty="0"/>
              <a:t> </a:t>
            </a:r>
            <a:r>
              <a:rPr lang="en-US" sz="2600" dirty="0" err="1"/>
              <a:t>attīstības</a:t>
            </a:r>
            <a:r>
              <a:rPr lang="en-US" sz="2600" dirty="0"/>
              <a:t> </a:t>
            </a:r>
            <a:r>
              <a:rPr lang="en-US" sz="2600" dirty="0" err="1"/>
              <a:t>modeli</a:t>
            </a:r>
            <a:r>
              <a:rPr lang="en-US" sz="26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Izp</a:t>
            </a:r>
            <a:r>
              <a:rPr lang="en-US" sz="2600" dirty="0" err="1" smtClean="0"/>
              <a:t>ētei</a:t>
            </a:r>
            <a:r>
              <a:rPr lang="en-US" sz="2600" dirty="0" smtClean="0"/>
              <a:t> un </a:t>
            </a:r>
            <a:r>
              <a:rPr lang="en-US" sz="2600" dirty="0" err="1" smtClean="0"/>
              <a:t>zinātnei</a:t>
            </a:r>
            <a:r>
              <a:rPr lang="en-US" sz="2600" dirty="0" smtClean="0"/>
              <a:t> </a:t>
            </a:r>
            <a:r>
              <a:rPr lang="en-US" sz="2600" dirty="0" err="1" smtClean="0"/>
              <a:t>ir</a:t>
            </a:r>
            <a:r>
              <a:rPr lang="en-US" sz="2600" dirty="0" smtClean="0"/>
              <a:t> </a:t>
            </a:r>
            <a:r>
              <a:rPr lang="en-US" sz="2600" dirty="0" err="1" smtClean="0"/>
              <a:t>svarīga</a:t>
            </a:r>
            <a:r>
              <a:rPr lang="en-US" sz="2600" dirty="0" smtClean="0"/>
              <a:t> </a:t>
            </a:r>
            <a:r>
              <a:rPr lang="en-US" sz="2600" dirty="0" err="1" smtClean="0"/>
              <a:t>loma</a:t>
            </a:r>
            <a:r>
              <a:rPr lang="en-US" sz="2600" dirty="0" smtClean="0"/>
              <a:t> </a:t>
            </a:r>
            <a:r>
              <a:rPr lang="en-US" sz="2600" dirty="0" err="1" smtClean="0"/>
              <a:t>šā</a:t>
            </a:r>
            <a:r>
              <a:rPr lang="en-US" sz="2600" dirty="0" smtClean="0"/>
              <a:t> visa </a:t>
            </a:r>
            <a:r>
              <a:rPr lang="en-US" sz="2600" dirty="0" err="1" smtClean="0"/>
              <a:t>izskaidrošanā</a:t>
            </a:r>
            <a:r>
              <a:rPr lang="en-US" sz="2600" dirty="0" smtClean="0"/>
              <a:t>, </a:t>
            </a:r>
            <a:r>
              <a:rPr lang="en-US" sz="2600" dirty="0" err="1" smtClean="0"/>
              <a:t>dokumentēšanā</a:t>
            </a:r>
            <a:r>
              <a:rPr lang="en-US" sz="2600" dirty="0" smtClean="0"/>
              <a:t> un </a:t>
            </a:r>
            <a:r>
              <a:rPr lang="en-US" sz="2600" dirty="0" err="1" smtClean="0"/>
              <a:t>nākotnes</a:t>
            </a:r>
            <a:r>
              <a:rPr lang="en-US" sz="2600" dirty="0" smtClean="0"/>
              <a:t> </a:t>
            </a:r>
            <a:r>
              <a:rPr lang="en-US" sz="2600" dirty="0" err="1" smtClean="0"/>
              <a:t>ideju</a:t>
            </a:r>
            <a:r>
              <a:rPr lang="en-US" sz="2600" dirty="0" smtClean="0"/>
              <a:t> </a:t>
            </a:r>
            <a:r>
              <a:rPr lang="en-US" sz="2600" dirty="0" err="1" smtClean="0"/>
              <a:t>radīšanā</a:t>
            </a:r>
            <a:r>
              <a:rPr lang="en-US" sz="26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Ekoloģiskā</a:t>
            </a:r>
            <a:r>
              <a:rPr lang="en-US" sz="2600" dirty="0" smtClean="0"/>
              <a:t> </a:t>
            </a:r>
            <a:r>
              <a:rPr lang="en-US" sz="2600" dirty="0" err="1" smtClean="0"/>
              <a:t>ekonomika</a:t>
            </a:r>
            <a:r>
              <a:rPr lang="en-US" sz="2600" dirty="0" smtClean="0"/>
              <a:t> un </a:t>
            </a:r>
            <a:r>
              <a:rPr lang="en-US" sz="2600" dirty="0" err="1" smtClean="0"/>
              <a:t>zaļā</a:t>
            </a:r>
            <a:r>
              <a:rPr lang="en-US" sz="2600" dirty="0" smtClean="0"/>
              <a:t> </a:t>
            </a:r>
            <a:r>
              <a:rPr lang="en-US" sz="2600" dirty="0" err="1" smtClean="0"/>
              <a:t>izaugsme</a:t>
            </a:r>
            <a:r>
              <a:rPr lang="en-US" sz="2600" dirty="0" smtClean="0"/>
              <a:t> </a:t>
            </a:r>
            <a:r>
              <a:rPr lang="en-US" sz="2600" dirty="0" err="1" smtClean="0"/>
              <a:t>pati</a:t>
            </a:r>
            <a:r>
              <a:rPr lang="en-US" sz="2600" dirty="0" smtClean="0"/>
              <a:t> par </a:t>
            </a:r>
            <a:r>
              <a:rPr lang="en-US" sz="2600" dirty="0" err="1" smtClean="0"/>
              <a:t>sevi</a:t>
            </a:r>
            <a:r>
              <a:rPr lang="en-US" sz="2600" dirty="0" smtClean="0"/>
              <a:t> </a:t>
            </a:r>
            <a:r>
              <a:rPr lang="en-US" sz="2600" dirty="0" err="1" smtClean="0"/>
              <a:t>var</a:t>
            </a:r>
            <a:r>
              <a:rPr lang="en-US" sz="2600" dirty="0" smtClean="0"/>
              <a:t> </a:t>
            </a:r>
            <a:r>
              <a:rPr lang="en-US" sz="2600" dirty="0" err="1" smtClean="0"/>
              <a:t>atrisināt</a:t>
            </a:r>
            <a:r>
              <a:rPr lang="en-US" sz="2600" dirty="0" smtClean="0"/>
              <a:t> visas vides un </a:t>
            </a:r>
            <a:r>
              <a:rPr lang="en-US" sz="2600" dirty="0" err="1" smtClean="0"/>
              <a:t>sociālās</a:t>
            </a:r>
            <a:r>
              <a:rPr lang="en-US" sz="2600" dirty="0" smtClean="0"/>
              <a:t> </a:t>
            </a:r>
            <a:r>
              <a:rPr lang="en-US" sz="2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problēmas</a:t>
            </a:r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3160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Ekonomika</a:t>
            </a:r>
            <a:r>
              <a:rPr lang="en-US" dirty="0" smtClean="0"/>
              <a:t>, </a:t>
            </a:r>
            <a:r>
              <a:rPr lang="en-US" dirty="0" err="1" smtClean="0"/>
              <a:t>izaugsme</a:t>
            </a:r>
            <a:r>
              <a:rPr lang="en-US" dirty="0" smtClean="0"/>
              <a:t> un vide…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C0E49-D552-4945-ADF2-C3A8E2F47732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057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7190" b="-17190"/>
          <a:stretch/>
        </p:blipFill>
        <p:spPr>
          <a:xfrm>
            <a:off x="4394200" y="1018840"/>
            <a:ext cx="4786312" cy="46492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Ekonomika</a:t>
            </a:r>
            <a:r>
              <a:rPr lang="en-US" dirty="0" smtClean="0"/>
              <a:t> un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emisijas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AC90F-BD65-4DF9-9313-194A2D940949}" type="slidenum">
              <a:rPr lang="lv-LV" smtClean="0"/>
              <a:pPr>
                <a:defRPr/>
              </a:pPr>
              <a:t>6</a:t>
            </a:fld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622" r="-2622"/>
          <a:stretch>
            <a:fillRect/>
          </a:stretch>
        </p:blipFill>
        <p:spPr>
          <a:xfrm>
            <a:off x="-121120" y="987574"/>
            <a:ext cx="4885748" cy="4158080"/>
          </a:xfrm>
        </p:spPr>
      </p:pic>
    </p:spTree>
    <p:extLst>
      <p:ext uri="{BB962C8B-B14F-4D97-AF65-F5344CB8AC3E}">
        <p14:creationId xmlns:p14="http://schemas.microsoft.com/office/powerpoint/2010/main" val="11825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Ekonomika</a:t>
            </a:r>
            <a:r>
              <a:rPr lang="en-US" dirty="0" smtClean="0"/>
              <a:t> un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emisijas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724" r="-6724"/>
          <a:stretch>
            <a:fillRect/>
          </a:stretch>
        </p:blipFill>
        <p:spPr>
          <a:xfrm>
            <a:off x="539552" y="915566"/>
            <a:ext cx="4968552" cy="422793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915566"/>
            <a:ext cx="3780420" cy="29416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Sp</a:t>
            </a:r>
            <a:r>
              <a:rPr lang="en-US" sz="2600" dirty="0" err="1" smtClean="0"/>
              <a:t>ānijā</a:t>
            </a:r>
            <a:r>
              <a:rPr lang="en-US" sz="2600" dirty="0" smtClean="0"/>
              <a:t> </a:t>
            </a:r>
            <a:r>
              <a:rPr lang="en-US" sz="2600" dirty="0" err="1" smtClean="0"/>
              <a:t>kop</a:t>
            </a:r>
            <a:r>
              <a:rPr lang="en-US" sz="2600" dirty="0" err="1" smtClean="0"/>
              <a:t>š</a:t>
            </a:r>
            <a:r>
              <a:rPr lang="en-US" sz="2600" dirty="0" smtClean="0"/>
              <a:t> 2008.g. </a:t>
            </a:r>
            <a:r>
              <a:rPr lang="en-US" sz="2600" dirty="0" err="1" smtClean="0"/>
              <a:t>krīzes</a:t>
            </a:r>
            <a:r>
              <a:rPr lang="en-US" sz="2600" dirty="0" smtClean="0"/>
              <a:t> </a:t>
            </a:r>
            <a:r>
              <a:rPr lang="en-US" sz="2600" dirty="0" err="1" smtClean="0"/>
              <a:t>ir</a:t>
            </a:r>
            <a:r>
              <a:rPr lang="en-US" sz="2600" dirty="0" smtClean="0"/>
              <a:t> </a:t>
            </a:r>
            <a:r>
              <a:rPr lang="en-US" sz="2600" dirty="0" err="1" smtClean="0"/>
              <a:t>būtiski</a:t>
            </a:r>
            <a:r>
              <a:rPr lang="en-US" sz="2600" dirty="0" smtClean="0"/>
              <a:t> </a:t>
            </a:r>
            <a:r>
              <a:rPr lang="en-US" sz="2600" dirty="0" err="1" smtClean="0"/>
              <a:t>samazinājies</a:t>
            </a:r>
            <a:r>
              <a:rPr lang="en-US" sz="2600" dirty="0" smtClean="0"/>
              <a:t> IKP un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</a:t>
            </a:r>
            <a:r>
              <a:rPr lang="en-US" sz="2600" dirty="0" err="1" smtClean="0"/>
              <a:t>emisiju</a:t>
            </a:r>
            <a:r>
              <a:rPr lang="en-US" sz="2600" dirty="0" smtClean="0"/>
              <a:t> </a:t>
            </a:r>
            <a:r>
              <a:rPr lang="en-US" sz="2600" dirty="0" err="1" smtClean="0"/>
              <a:t>daudzums</a:t>
            </a:r>
            <a:r>
              <a:rPr lang="en-US" sz="26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err="1" smtClean="0"/>
              <a:t>Tīša</a:t>
            </a:r>
            <a:r>
              <a:rPr lang="en-US" sz="2600" dirty="0" smtClean="0"/>
              <a:t> </a:t>
            </a:r>
            <a:r>
              <a:rPr lang="en-US" sz="2600" dirty="0" err="1" smtClean="0"/>
              <a:t>ekonomiskā</a:t>
            </a:r>
            <a:r>
              <a:rPr lang="en-US" sz="2600" dirty="0" smtClean="0"/>
              <a:t> </a:t>
            </a:r>
            <a:r>
              <a:rPr lang="en-US" sz="2600" dirty="0" err="1" smtClean="0"/>
              <a:t>lejupslīde</a:t>
            </a:r>
            <a:r>
              <a:rPr lang="en-US" sz="2600" dirty="0" smtClean="0"/>
              <a:t> (</a:t>
            </a:r>
            <a:r>
              <a:rPr lang="en-US" sz="2600" dirty="0" err="1" smtClean="0"/>
              <a:t>Degrowth</a:t>
            </a:r>
            <a:r>
              <a:rPr lang="en-US" sz="2600" dirty="0" smtClean="0"/>
              <a:t>) </a:t>
            </a:r>
            <a:r>
              <a:rPr lang="en-US" sz="2600" dirty="0" err="1" smtClean="0"/>
              <a:t>pierādās</a:t>
            </a:r>
            <a:r>
              <a:rPr lang="en-US" sz="2600" dirty="0" smtClean="0"/>
              <a:t> </a:t>
            </a:r>
            <a:r>
              <a:rPr lang="en-US" sz="2600" dirty="0" err="1" smtClean="0"/>
              <a:t>kā</a:t>
            </a:r>
            <a:r>
              <a:rPr lang="en-US" sz="2600" dirty="0" smtClean="0"/>
              <a:t> </a:t>
            </a:r>
            <a:r>
              <a:rPr lang="en-US" sz="2600" dirty="0" err="1" smtClean="0"/>
              <a:t>spēcīgs</a:t>
            </a:r>
            <a:r>
              <a:rPr lang="en-US" sz="2600" dirty="0" smtClean="0"/>
              <a:t> arguments </a:t>
            </a:r>
            <a:r>
              <a:rPr lang="en-US" sz="2600" dirty="0" err="1" smtClean="0"/>
              <a:t>klimata</a:t>
            </a:r>
            <a:r>
              <a:rPr lang="en-US" sz="2600" dirty="0" smtClean="0"/>
              <a:t> </a:t>
            </a:r>
            <a:r>
              <a:rPr lang="en-US" sz="2600" dirty="0" err="1" smtClean="0"/>
              <a:t>pārmaiņu</a:t>
            </a:r>
            <a:r>
              <a:rPr lang="en-US" sz="2600" dirty="0" smtClean="0"/>
              <a:t> </a:t>
            </a:r>
            <a:r>
              <a:rPr lang="en-US" sz="2600" dirty="0" err="1" smtClean="0"/>
              <a:t>mazināšanā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AC90F-BD65-4DF9-9313-194A2D940949}" type="slidenum">
              <a:rPr lang="lv-LV" smtClean="0"/>
              <a:pPr>
                <a:defRPr/>
              </a:pPr>
              <a:t>7</a:t>
            </a:fld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4876006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Finan</a:t>
            </a:r>
            <a:r>
              <a:rPr lang="en-US" sz="3600" dirty="0" err="1" smtClean="0"/>
              <a:t>šu</a:t>
            </a:r>
            <a:r>
              <a:rPr lang="en-US" sz="3600" dirty="0" smtClean="0"/>
              <a:t> (</a:t>
            </a:r>
            <a:r>
              <a:rPr lang="en-US" sz="3600" dirty="0" err="1" smtClean="0"/>
              <a:t>naudas</a:t>
            </a:r>
            <a:r>
              <a:rPr lang="en-US" sz="3600" dirty="0" smtClean="0"/>
              <a:t>) </a:t>
            </a:r>
            <a:r>
              <a:rPr lang="en-US" sz="3600" dirty="0" err="1" smtClean="0"/>
              <a:t>ietekme</a:t>
            </a:r>
            <a:r>
              <a:rPr lang="en-US" sz="3600" dirty="0" smtClean="0"/>
              <a:t> </a:t>
            </a:r>
            <a:r>
              <a:rPr lang="en-US" sz="3600" dirty="0" err="1" smtClean="0"/>
              <a:t>uz</a:t>
            </a:r>
            <a:r>
              <a:rPr lang="en-US" sz="3600" dirty="0" smtClean="0"/>
              <a:t> </a:t>
            </a:r>
            <a:r>
              <a:rPr lang="en-US" sz="3600" dirty="0" err="1" smtClean="0"/>
              <a:t>ekonomiku</a:t>
            </a:r>
            <a:r>
              <a:rPr lang="en-US" sz="3600" dirty="0" smtClean="0"/>
              <a:t> un </a:t>
            </a:r>
            <a:r>
              <a:rPr lang="en-US" sz="3600" dirty="0" err="1" smtClean="0"/>
              <a:t>vidi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Naudai</a:t>
            </a:r>
            <a:r>
              <a:rPr lang="en-US" sz="2800" dirty="0" smtClean="0"/>
              <a:t> </a:t>
            </a:r>
            <a:r>
              <a:rPr lang="en-US" sz="2800" dirty="0" err="1" smtClean="0"/>
              <a:t>ir</a:t>
            </a:r>
            <a:r>
              <a:rPr lang="en-US" sz="2800" dirty="0" smtClean="0"/>
              <a:t> </a:t>
            </a:r>
            <a:r>
              <a:rPr lang="en-US" sz="2800" dirty="0" err="1" smtClean="0"/>
              <a:t>lietojuma</a:t>
            </a:r>
            <a:r>
              <a:rPr lang="en-US" sz="2800" dirty="0" smtClean="0"/>
              <a:t> </a:t>
            </a:r>
            <a:r>
              <a:rPr lang="en-US" sz="2800" dirty="0" err="1" smtClean="0"/>
              <a:t>v</a:t>
            </a:r>
            <a:r>
              <a:rPr lang="en-US" sz="2800" dirty="0" err="1" smtClean="0"/>
              <a:t>ērtība</a:t>
            </a:r>
            <a:r>
              <a:rPr lang="en-US" sz="2800" dirty="0" smtClean="0"/>
              <a:t> (</a:t>
            </a:r>
            <a:r>
              <a:rPr lang="en-US" sz="2800" i="1" dirty="0" smtClean="0"/>
              <a:t>use-value</a:t>
            </a:r>
            <a:r>
              <a:rPr lang="en-US" sz="2800" dirty="0" smtClean="0"/>
              <a:t>), </a:t>
            </a:r>
            <a:r>
              <a:rPr lang="en-US" sz="2800" dirty="0" err="1" smtClean="0"/>
              <a:t>proti</a:t>
            </a:r>
            <a:r>
              <a:rPr lang="en-US" sz="2800" dirty="0" smtClean="0"/>
              <a:t> – </a:t>
            </a:r>
            <a:r>
              <a:rPr lang="en-US" sz="2800" dirty="0" err="1" smtClean="0"/>
              <a:t>vajadzību</a:t>
            </a:r>
            <a:r>
              <a:rPr lang="en-US" sz="2800" dirty="0" smtClean="0"/>
              <a:t> un </a:t>
            </a:r>
            <a:r>
              <a:rPr lang="en-US" sz="2800" dirty="0" err="1" smtClean="0"/>
              <a:t>vēlmju</a:t>
            </a:r>
            <a:r>
              <a:rPr lang="en-US" sz="2800" dirty="0" smtClean="0"/>
              <a:t> </a:t>
            </a:r>
            <a:r>
              <a:rPr lang="en-US" sz="2800" dirty="0" err="1" smtClean="0"/>
              <a:t>apmierinājums</a:t>
            </a:r>
            <a:r>
              <a:rPr lang="en-US" sz="2800" dirty="0" smtClean="0"/>
              <a:t>, </a:t>
            </a:r>
            <a:r>
              <a:rPr lang="en-US" sz="2800" dirty="0" err="1" smtClean="0"/>
              <a:t>ko</a:t>
            </a:r>
            <a:r>
              <a:rPr lang="en-US" sz="2800" dirty="0" smtClean="0"/>
              <a:t> </a:t>
            </a:r>
            <a:r>
              <a:rPr lang="en-US" sz="2800" dirty="0" err="1" smtClean="0"/>
              <a:t>sniedz</a:t>
            </a:r>
            <a:r>
              <a:rPr lang="en-US" sz="2800" dirty="0" smtClean="0"/>
              <a:t> </a:t>
            </a:r>
            <a:r>
              <a:rPr lang="en-US" sz="2800" dirty="0" err="1" smtClean="0"/>
              <a:t>prece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Tāpat</a:t>
            </a:r>
            <a:r>
              <a:rPr lang="en-US" sz="2800" dirty="0" smtClean="0"/>
              <a:t> </a:t>
            </a:r>
            <a:r>
              <a:rPr lang="en-US" sz="2800" dirty="0" err="1" smtClean="0"/>
              <a:t>naudai</a:t>
            </a:r>
            <a:r>
              <a:rPr lang="en-US" sz="2800" dirty="0" smtClean="0"/>
              <a:t> </a:t>
            </a:r>
            <a:r>
              <a:rPr lang="en-US" sz="2800" dirty="0" err="1" smtClean="0"/>
              <a:t>ir</a:t>
            </a:r>
            <a:r>
              <a:rPr lang="en-US" sz="2800" dirty="0" smtClean="0"/>
              <a:t> </a:t>
            </a:r>
            <a:r>
              <a:rPr lang="en-US" sz="2800" dirty="0" err="1" smtClean="0"/>
              <a:t>apmaiņas</a:t>
            </a:r>
            <a:r>
              <a:rPr lang="en-US" sz="2800" dirty="0" smtClean="0"/>
              <a:t> </a:t>
            </a:r>
            <a:r>
              <a:rPr lang="en-US" sz="2800" dirty="0" err="1" smtClean="0"/>
              <a:t>vērtība</a:t>
            </a:r>
            <a:r>
              <a:rPr lang="en-US" sz="2800" dirty="0" smtClean="0"/>
              <a:t> (</a:t>
            </a:r>
            <a:r>
              <a:rPr lang="en-US" sz="2800" i="1" dirty="0" smtClean="0"/>
              <a:t>exchange value</a:t>
            </a:r>
            <a:r>
              <a:rPr lang="en-US" sz="2800" dirty="0" smtClean="0"/>
              <a:t>) – </a:t>
            </a:r>
            <a:r>
              <a:rPr lang="en-US" sz="2800" dirty="0" err="1" smtClean="0"/>
              <a:t>preces</a:t>
            </a:r>
            <a:r>
              <a:rPr lang="en-US" sz="2800" dirty="0" smtClean="0"/>
              <a:t> </a:t>
            </a:r>
            <a:r>
              <a:rPr lang="en-US" sz="2800" dirty="0" err="1" smtClean="0"/>
              <a:t>apmaiņa</a:t>
            </a:r>
            <a:r>
              <a:rPr lang="en-US" sz="2800" dirty="0" smtClean="0"/>
              <a:t> </a:t>
            </a:r>
            <a:r>
              <a:rPr lang="en-US" sz="2800" dirty="0" err="1" smtClean="0"/>
              <a:t>pret</a:t>
            </a:r>
            <a:r>
              <a:rPr lang="en-US" sz="2800" dirty="0" smtClean="0"/>
              <a:t> </a:t>
            </a:r>
            <a:r>
              <a:rPr lang="en-US" sz="2800" dirty="0" err="1" smtClean="0"/>
              <a:t>citu</a:t>
            </a:r>
            <a:r>
              <a:rPr lang="en-US" sz="2800" dirty="0" smtClean="0"/>
              <a:t> (</a:t>
            </a:r>
            <a:r>
              <a:rPr lang="en-US" sz="2800" dirty="0" err="1" smtClean="0"/>
              <a:t>preci</a:t>
            </a:r>
            <a:r>
              <a:rPr lang="en-US" sz="2800" dirty="0" smtClean="0"/>
              <a:t>) </a:t>
            </a:r>
            <a:r>
              <a:rPr lang="en-US" sz="2800" dirty="0" err="1" smtClean="0"/>
              <a:t>tirgus</a:t>
            </a:r>
            <a:r>
              <a:rPr lang="en-US" sz="2800" dirty="0" smtClean="0"/>
              <a:t> </a:t>
            </a:r>
            <a:r>
              <a:rPr lang="en-US" sz="2800" dirty="0" err="1" smtClean="0"/>
              <a:t>definētajā</a:t>
            </a:r>
            <a:r>
              <a:rPr lang="en-US" sz="2800" dirty="0" smtClean="0"/>
              <a:t> </a:t>
            </a:r>
            <a:r>
              <a:rPr lang="en-US" sz="2800" dirty="0" err="1" smtClean="0"/>
              <a:t>vērtībā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Piemīt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multidi</a:t>
            </a:r>
            <a:r>
              <a:rPr lang="en-US" sz="2800" dirty="0" err="1" smtClean="0"/>
              <a:t>mensionāla</a:t>
            </a:r>
            <a:r>
              <a:rPr lang="en-US" sz="2800" dirty="0" smtClean="0"/>
              <a:t> </a:t>
            </a:r>
            <a:r>
              <a:rPr lang="en-US" sz="2800" dirty="0" err="1" smtClean="0"/>
              <a:t>daba</a:t>
            </a:r>
            <a:r>
              <a:rPr lang="en-US" sz="2800" dirty="0" smtClean="0"/>
              <a:t> (</a:t>
            </a:r>
            <a:r>
              <a:rPr lang="en-US" sz="2800" dirty="0" err="1" smtClean="0"/>
              <a:t>sociāla</a:t>
            </a:r>
            <a:r>
              <a:rPr lang="en-US" sz="2800" dirty="0" smtClean="0"/>
              <a:t>, </a:t>
            </a:r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ekon</a:t>
            </a:r>
            <a:r>
              <a:rPr lang="en-US" sz="2800" dirty="0" err="1" smtClean="0"/>
              <a:t>omiska</a:t>
            </a:r>
            <a:r>
              <a:rPr lang="en-US" sz="2800" dirty="0" smtClean="0"/>
              <a:t> un </a:t>
            </a:r>
            <a:r>
              <a:rPr lang="en-US" sz="2800" dirty="0" err="1" smtClean="0"/>
              <a:t>eko</a:t>
            </a:r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loģiska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A064A-18AA-490C-A2D0-1B8CA8378A7B}" type="slidenum">
              <a:rPr lang="lv-LV" smtClean="0"/>
              <a:pPr>
                <a:defRPr/>
              </a:pPr>
              <a:t>8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5548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Ekonomika</a:t>
            </a:r>
            <a:r>
              <a:rPr lang="en-US" sz="3600" dirty="0" smtClean="0"/>
              <a:t>, </a:t>
            </a:r>
            <a:r>
              <a:rPr lang="en-US" sz="3600" dirty="0" err="1" smtClean="0"/>
              <a:t>izaugsme</a:t>
            </a:r>
            <a:r>
              <a:rPr lang="en-US" sz="3600" dirty="0" smtClean="0"/>
              <a:t> un </a:t>
            </a:r>
            <a:r>
              <a:rPr lang="en-US" sz="3600" dirty="0" err="1" smtClean="0"/>
              <a:t>finanses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8904665"/>
              </p:ext>
            </p:extLst>
          </p:nvPr>
        </p:nvGraphicFramePr>
        <p:xfrm>
          <a:off x="1511300" y="1069975"/>
          <a:ext cx="34559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198"/>
                <a:gridCol w="691198"/>
                <a:gridCol w="691198"/>
                <a:gridCol w="691198"/>
                <a:gridCol w="69119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7949231"/>
              </p:ext>
            </p:extLst>
          </p:nvPr>
        </p:nvGraphicFramePr>
        <p:xfrm>
          <a:off x="5148263" y="1069975"/>
          <a:ext cx="3708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0"/>
                <a:gridCol w="741680"/>
                <a:gridCol w="741680"/>
                <a:gridCol w="741680"/>
                <a:gridCol w="74168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AC90F-BD65-4DF9-9313-194A2D940949}" type="slidenum">
              <a:rPr lang="lv-LV" smtClean="0"/>
              <a:pPr>
                <a:defRPr/>
              </a:pPr>
              <a:t>9</a:t>
            </a:fld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2931790"/>
            <a:ext cx="31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Bartera</a:t>
            </a:r>
            <a:r>
              <a:rPr lang="en-US" dirty="0" smtClean="0"/>
              <a:t> </a:t>
            </a:r>
            <a:r>
              <a:rPr lang="en-US" dirty="0" err="1" smtClean="0"/>
              <a:t>piem</a:t>
            </a:r>
            <a:r>
              <a:rPr lang="en-US" dirty="0" err="1" smtClean="0"/>
              <a:t>ērs</a:t>
            </a:r>
            <a:endParaRPr lang="en-US" dirty="0" smtClean="0"/>
          </a:p>
          <a:p>
            <a:pPr algn="ctr"/>
            <a:r>
              <a:rPr lang="en-US" i="1" u="sng" dirty="0" smtClean="0"/>
              <a:t>(</a:t>
            </a:r>
            <a:r>
              <a:rPr lang="en-US" i="1" u="sng" dirty="0" err="1" smtClean="0"/>
              <a:t>vēlmju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divkārša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saskaņa</a:t>
            </a:r>
            <a:r>
              <a:rPr lang="en-US" i="1" u="sng" dirty="0" smtClean="0"/>
              <a:t>)</a:t>
            </a:r>
            <a:endParaRPr lang="en-US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2931790"/>
            <a:ext cx="265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Naudas</a:t>
            </a:r>
            <a:r>
              <a:rPr lang="en-US" dirty="0" smtClean="0"/>
              <a:t> </a:t>
            </a:r>
            <a:r>
              <a:rPr lang="en-US" dirty="0" err="1" smtClean="0"/>
              <a:t>apmai</a:t>
            </a:r>
            <a:r>
              <a:rPr lang="en-US" dirty="0" err="1" smtClean="0"/>
              <a:t>ņas</a:t>
            </a:r>
            <a:r>
              <a:rPr lang="en-US" dirty="0" smtClean="0"/>
              <a:t> </a:t>
            </a:r>
            <a:r>
              <a:rPr lang="en-US" dirty="0" err="1" smtClean="0"/>
              <a:t>piemērs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07904" y="357986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Finanses</a:t>
            </a:r>
            <a:r>
              <a:rPr lang="en-US" dirty="0" smtClean="0"/>
              <a:t> (</a:t>
            </a:r>
            <a:r>
              <a:rPr lang="en-US" dirty="0" err="1" smtClean="0"/>
              <a:t>nauda</a:t>
            </a:r>
            <a:r>
              <a:rPr lang="en-US" dirty="0" smtClean="0"/>
              <a:t>) </a:t>
            </a:r>
            <a:r>
              <a:rPr lang="en-US" dirty="0" err="1" smtClean="0"/>
              <a:t>sniedz</a:t>
            </a:r>
            <a:r>
              <a:rPr lang="en-US" dirty="0" smtClean="0"/>
              <a:t> </a:t>
            </a:r>
            <a:r>
              <a:rPr lang="en-US" dirty="0" err="1" smtClean="0"/>
              <a:t>elast</a:t>
            </a:r>
            <a:r>
              <a:rPr lang="en-US" dirty="0" err="1" smtClean="0"/>
              <a:t>īgumu</a:t>
            </a:r>
            <a:r>
              <a:rPr lang="en-US" dirty="0" smtClean="0"/>
              <a:t> un </a:t>
            </a:r>
            <a:r>
              <a:rPr lang="en-US" dirty="0" err="1" smtClean="0"/>
              <a:t>veica</a:t>
            </a:r>
            <a:r>
              <a:rPr lang="en-US" dirty="0" smtClean="0"/>
              <a:t> </a:t>
            </a:r>
            <a:r>
              <a:rPr lang="en-US" dirty="0" err="1" smtClean="0"/>
              <a:t>inovāciju</a:t>
            </a:r>
            <a:r>
              <a:rPr lang="en-US" dirty="0" smtClean="0"/>
              <a:t> un </a:t>
            </a:r>
            <a:r>
              <a:rPr lang="en-US" dirty="0" err="1" smtClean="0"/>
              <a:t>izaugsmi</a:t>
            </a:r>
            <a:r>
              <a:rPr lang="en-US" dirty="0" smtClean="0"/>
              <a:t> </a:t>
            </a:r>
            <a:r>
              <a:rPr lang="en-US" i="1" u="sng" dirty="0" smtClean="0"/>
              <a:t>(</a:t>
            </a:r>
            <a:r>
              <a:rPr lang="en-US" i="1" u="sng" dirty="0" err="1" smtClean="0"/>
              <a:t>neierobežota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izvēle</a:t>
            </a:r>
            <a:r>
              <a:rPr lang="en-US" i="1" u="sng" dirty="0" smtClean="0"/>
              <a:t>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7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fe_eko_16-9-6(1)">
  <a:themeElements>
    <a:clrScheme name="lif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D71B8"/>
      </a:accent1>
      <a:accent2>
        <a:srgbClr val="F9B233"/>
      </a:accent2>
      <a:accent3>
        <a:srgbClr val="04BBEF"/>
      </a:accent3>
      <a:accent4>
        <a:srgbClr val="5B371C"/>
      </a:accent4>
      <a:accent5>
        <a:srgbClr val="925D35"/>
      </a:accent5>
      <a:accent6>
        <a:srgbClr val="5BC5F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Life_eko_16-9-6(1)</Template>
  <TotalTime>1339</TotalTime>
  <Words>485</Words>
  <Application>Microsoft Macintosh PowerPoint</Application>
  <PresentationFormat>On-screen Show (16:9)</PresentationFormat>
  <Paragraphs>98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Life_eko_16-9-6(1)</vt:lpstr>
      <vt:lpstr>Aktuālās tendences ekosistēmu pakalpojumu novērtēšanas jomā pasaulē </vt:lpstr>
      <vt:lpstr>Filozofiskais aspekts</vt:lpstr>
      <vt:lpstr>Ekosistēmu pakalpojumu pieejas ieviešanas pamatprincipi</vt:lpstr>
      <vt:lpstr>Ekosistēmu pakalpojumu pieejas ieviešanas pamatprincipi</vt:lpstr>
      <vt:lpstr>Ekonomika, izaugsme un vide…</vt:lpstr>
      <vt:lpstr>Ekonomika un CO2 emisijas </vt:lpstr>
      <vt:lpstr>Ekonomika un CO2 emisijas</vt:lpstr>
      <vt:lpstr>Finanšu (naudas) ietekme uz ekonomiku un vidi</vt:lpstr>
      <vt:lpstr>Ekonomika, izaugsme un finanses</vt:lpstr>
      <vt:lpstr>Ekonomika, izaugsme un finanses</vt:lpstr>
      <vt:lpstr>Pasaka par zelta zivtiņu..!</vt:lpstr>
      <vt:lpstr>Ekonomika, finanses, sociālā vide</vt:lpstr>
      <vt:lpstr>Ekonomika un sociālā vide (vienlīdzība)</vt:lpstr>
      <vt:lpstr>PowerPoint Presentation</vt:lpstr>
      <vt:lpstr>Kultūras pakalpojumi</vt:lpstr>
      <vt:lpstr>Ekonomiskās kustības pasaulē</vt:lpstr>
      <vt:lpstr>Paldies!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Jakovļeva</dc:creator>
  <cp:lastModifiedBy>Apple Retina</cp:lastModifiedBy>
  <cp:revision>45</cp:revision>
  <dcterms:created xsi:type="dcterms:W3CDTF">2015-02-17T09:55:31Z</dcterms:created>
  <dcterms:modified xsi:type="dcterms:W3CDTF">2015-08-25T10:41:49Z</dcterms:modified>
</cp:coreProperties>
</file>